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8" r:id="rId3"/>
    <p:sldId id="319" r:id="rId4"/>
    <p:sldId id="322" r:id="rId5"/>
    <p:sldId id="299" r:id="rId6"/>
    <p:sldId id="288" r:id="rId7"/>
    <p:sldId id="298" r:id="rId8"/>
    <p:sldId id="296" r:id="rId9"/>
    <p:sldId id="297" r:id="rId10"/>
    <p:sldId id="321" r:id="rId11"/>
    <p:sldId id="317" r:id="rId12"/>
    <p:sldId id="300" r:id="rId13"/>
    <p:sldId id="301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4" r:id="rId22"/>
    <p:sldId id="310" r:id="rId23"/>
    <p:sldId id="312" r:id="rId24"/>
    <p:sldId id="315" r:id="rId25"/>
    <p:sldId id="323" r:id="rId26"/>
    <p:sldId id="316" r:id="rId2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0" autoAdjust="0"/>
    <p:restoredTop sz="94533"/>
  </p:normalViewPr>
  <p:slideViewPr>
    <p:cSldViewPr>
      <p:cViewPr>
        <p:scale>
          <a:sx n="111" d="100"/>
          <a:sy n="111" d="100"/>
        </p:scale>
        <p:origin x="-4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EC9555-245F-462D-BD28-6A77C83727E3}" type="datetimeFigureOut">
              <a:rPr lang="cs-CZ"/>
              <a:pPr>
                <a:defRPr/>
              </a:pPr>
              <a:t>7.11.2017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1A97E5-6C79-476A-A55A-C666657F28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69EE86-F238-4BE7-BFC0-9B0EEAD14BF5}" type="datetimeFigureOut">
              <a:rPr lang="cs-CZ"/>
              <a:pPr>
                <a:defRPr/>
              </a:pPr>
              <a:t>7.11.2017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CAF117-762B-47A7-9DC0-8FB713CA3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561271-7685-4DC1-84CE-0DD7B4810363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9F542-4A96-48DB-9EA8-839750729EC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3F666C-4FB8-42D2-9F75-D9845CCC9F21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C9BE8-0FC4-47A0-9350-1165822495EE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4DEA96-2E5C-468D-A892-EC096E1C108D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07A4E-79D6-4A57-AF24-1C2D70208D89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46EE11-1759-4249-A65F-FBA473BB5C17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E75219-2BFA-42EF-8A4B-38190299B365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11C0ED-7C82-4A2C-947C-E2C71A1CF8E8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A86E9-7FDB-4525-9E68-2CFC3C67C299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FFD96-A823-482F-A3F9-26F108A32E2D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8E1C3-E6E6-45EB-BA55-E393CAB6D385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834B9-C65C-4A1D-A899-10B933C24084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1BC98-9580-4B67-9305-60632A59AE97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EC337-B74E-4358-863F-83B6A5948F0B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5AA2D-A157-4A34-927C-7885515EFA2F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145E-23C4-4801-926F-DD0175DB84BF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087B9-787A-40DF-8CCC-6C85EA60DD43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954ABC-4CF6-4399-9FBD-C8275EACB7F3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1F87F-A571-4347-AF8A-7EFD3340F719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2DB47-3247-40F2-8B7F-627D4705565E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EA0D7A-A697-4A22-A010-CCC4512FC4C4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09687-0BF9-4225-BCC4-DB7409BDE6CA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AE3EA-8070-4BEE-A25C-05D89212BF09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9B72-3631-4004-BEE7-3FCEA2C5BB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8218-04DA-4099-8177-A703A02DE6E4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AB52-7FE8-4FE7-BA96-2E7330807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86F0-FDAD-4B8E-A614-D9E591CE04AB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F908A-5F96-4AC4-901D-26E63E0752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E790-662A-4335-BD76-40C2739DDDEE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CA95-C529-421C-A6FF-581A59242C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313C-3C50-4A2B-8755-C035A3C2FFBF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C232-41AA-4EDE-9238-C022AC88A5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11E9-C2C1-4728-8C9A-AFD6AA4FDA22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71E4-6BEF-4D2B-AFE8-D483825A9A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9573-7B8E-4344-BBA0-26DBEFA06BCB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0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735D-B7BE-4E33-B4C2-44AE70CEA0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E925-4FBA-439D-AA62-F600D74DF273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0158-ABAC-42F4-92AA-28020DB917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E8B8-4573-4855-9B8D-D910452ADD15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8856-9876-4B54-B428-085D3A4A5D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D00B-3408-4CB2-B23B-C5D18E73478F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7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2647-DBEE-4F9E-89B1-1A23E1003A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00D9-402F-4366-99E9-1E1E0FD72D8C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2483-012C-468F-B803-B25B14A138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441C-DDD1-4018-B742-50C782FAFE88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3B15E1-715E-41A0-918B-18CA6299EB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269C4-418B-4B45-BA67-B0CCEEF1A8D3}" type="datetime1">
              <a:rPr lang="cs-CZ"/>
              <a:pPr>
                <a:defRPr/>
              </a:pPr>
              <a:t>7.11.2017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ocialni.bydleni@mpsv.cz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cialnibydleni.mpsv.cz/" TargetMode="External"/><Relationship Id="rId4" Type="http://schemas.openxmlformats.org/officeDocument/2006/relationships/hyperlink" Target="http://www.mpsv.cz/cs/2604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barbora.staskova@mpsv.cz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ocialni.bydleni@mpsv.cz" TargetMode="External"/><Relationship Id="rId4" Type="http://schemas.openxmlformats.org/officeDocument/2006/relationships/hyperlink" Target="http://www.mpsv.cz/cs/2055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product?code=ilc_lvho02&amp;language=en&amp;mode=view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750" y="1844675"/>
            <a:ext cx="7543800" cy="36004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Sociální bydlení a jeho implementace v ČR </a:t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pilotní testování v obcích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seminář na téma </a:t>
            </a:r>
            <a:br>
              <a:rPr lang="cs-CZ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bydlení – Jihlava</a:t>
            </a:r>
            <a:br>
              <a:rPr lang="cs-CZ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7. 11. 2017</a:t>
            </a:r>
            <a:endParaRPr lang="cs-CZ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24263" y="5732463"/>
            <a:ext cx="47259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Barbora Š. Stašková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Oddělení sociálního bydlení a sociálního začleňování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MPSV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altLang="cs-CZ">
              <a:latin typeface="Calibri" pitchFamily="34" charset="0"/>
            </a:endParaRPr>
          </a:p>
        </p:txBody>
      </p:sp>
      <p:pic>
        <p:nvPicPr>
          <p:cNvPr id="11269" name="Picture 2" descr="W:\PUBLICITA\VIZUÁLNÍ_IDENTITA\loga\OPZ\logo_OPZ_barev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46085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436096" y="116632"/>
            <a:ext cx="1011237" cy="1036637"/>
          </a:xfrm>
          <a:prstGeom prst="roundRect">
            <a:avLst/>
          </a:prstGeom>
          <a:noFill/>
          <a:ln>
            <a:noFill/>
          </a:ln>
          <a:effectLst/>
          <a:extLst/>
        </p:spPr>
      </p:pic>
      <p:pic>
        <p:nvPicPr>
          <p:cNvPr id="11271" name="Picture 6" descr="C:\Users\Matin\Desktop\Sociální bydlení 2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130175"/>
            <a:ext cx="1296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412875"/>
            <a:ext cx="8027988" cy="33115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MPSV</a:t>
            </a:r>
            <a:b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sociálního bydlení</a:t>
            </a:r>
            <a:b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88189-76A2-4B5C-8941-DABD71F1676F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11188" y="1557338"/>
          <a:ext cx="7070725" cy="4480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836"/>
                <a:gridCol w="5476889"/>
              </a:tblGrid>
              <a:tr h="57904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Název projektu:</a:t>
                      </a:r>
                      <a:endParaRPr lang="cs-CZ" sz="1600" b="1" dirty="0"/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Sociální bydlení – metodická a informační podpora v oblasti sociálních agend</a:t>
                      </a:r>
                      <a:endParaRPr lang="cs-CZ" sz="1600" dirty="0"/>
                    </a:p>
                  </a:txBody>
                  <a:tcPr marL="91438" marR="91438" marT="45701" marB="45701" anchor="ctr"/>
                </a:tc>
              </a:tr>
              <a:tr h="33522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Zkrácený název:</a:t>
                      </a:r>
                      <a:endParaRPr lang="cs-CZ" sz="1600" b="1" dirty="0"/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Podpora</a:t>
                      </a:r>
                      <a:r>
                        <a:rPr lang="cs-CZ" sz="1600" b="1" baseline="0" dirty="0" smtClean="0"/>
                        <a:t> sociálního bydlení</a:t>
                      </a:r>
                      <a:endParaRPr lang="cs-CZ" sz="1600" b="1" dirty="0"/>
                    </a:p>
                  </a:txBody>
                  <a:tcPr marL="91438" marR="91438" marT="45701" marB="45701" anchor="ctr"/>
                </a:tc>
              </a:tr>
              <a:tr h="3352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IČ projektu:</a:t>
                      </a: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CZ.03.2.63/0.0/0.0/15_017/0003539</a:t>
                      </a:r>
                      <a:endParaRPr lang="cs-CZ" sz="1600" dirty="0"/>
                    </a:p>
                  </a:txBody>
                  <a:tcPr marL="91438" marR="91438" marT="45701" marB="45701" anchor="ctr"/>
                </a:tc>
              </a:tr>
              <a:tr h="579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Operační program:</a:t>
                      </a:r>
                      <a:endParaRPr lang="cs-CZ" sz="1600" b="1" dirty="0" smtClean="0"/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 Zaměstnanost</a:t>
                      </a:r>
                    </a:p>
                  </a:txBody>
                  <a:tcPr marL="91438" marR="91438" marT="45701" marB="45701" anchor="ctr"/>
                </a:tc>
              </a:tr>
              <a:tr h="335223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Prioritní osa: </a:t>
                      </a:r>
                      <a:endParaRPr lang="cs-CZ" sz="1600" b="1" dirty="0"/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– Sociální začleňování a boj s chudobou</a:t>
                      </a:r>
                    </a:p>
                  </a:txBody>
                  <a:tcPr marL="91438" marR="91438" marT="45701" marB="45701" anchor="ctr"/>
                </a:tc>
              </a:tr>
              <a:tr h="579043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Investiční priorita:</a:t>
                      </a:r>
                      <a:endParaRPr lang="cs-CZ" sz="1600" b="1" dirty="0"/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1438" marR="91438" marT="45701" marB="45701" anchor="ctr"/>
                </a:tc>
              </a:tr>
              <a:tr h="8228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Specifický cíl:</a:t>
                      </a:r>
                    </a:p>
                    <a:p>
                      <a:pPr algn="ctr"/>
                      <a:endParaRPr lang="cs-CZ" sz="1600" b="1" dirty="0"/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– Zvýšit kvalitu a udržitelnost systému sociálních služeb, služeb</a:t>
                      </a:r>
                    </a:p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 rodiny a děti a dalších navazujících služeb podporujících sociální začleňování</a:t>
                      </a:r>
                    </a:p>
                  </a:txBody>
                  <a:tcPr marL="91438" marR="91438" marT="45701" marB="45701" anchor="ctr"/>
                </a:tc>
              </a:tr>
              <a:tr h="335223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Číslo výzvy:</a:t>
                      </a:r>
                      <a:endParaRPr lang="cs-CZ" sz="1600" b="1" dirty="0"/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017</a:t>
                      </a:r>
                      <a:endParaRPr lang="cs-CZ" sz="1600" dirty="0" smtClean="0"/>
                    </a:p>
                  </a:txBody>
                  <a:tcPr marL="91438" marR="91438" marT="45701" marB="45701" anchor="ctr"/>
                </a:tc>
              </a:tr>
              <a:tr h="57904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Celkový rozpočet:</a:t>
                      </a:r>
                      <a:endParaRPr lang="cs-CZ" sz="1600" b="1" dirty="0"/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105 478 256,-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Kč*</a:t>
                      </a:r>
                    </a:p>
                  </a:txBody>
                  <a:tcPr marL="91438" marR="91438" marT="45701" marB="45701" anchor="ctr"/>
                </a:tc>
              </a:tr>
            </a:tbl>
          </a:graphicData>
        </a:graphic>
      </p:graphicFrame>
      <p:sp>
        <p:nvSpPr>
          <p:cNvPr id="21539" name="TextovéPole 4"/>
          <p:cNvSpPr txBox="1">
            <a:spLocks noChangeArrowheads="1"/>
          </p:cNvSpPr>
          <p:nvPr/>
        </p:nvSpPr>
        <p:spPr bwMode="auto">
          <a:xfrm>
            <a:off x="5435600" y="6248400"/>
            <a:ext cx="223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200"/>
              <a:t>* Včetně nepřímých nákladů</a:t>
            </a:r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E692B-6D2A-4354-A15D-5200E0C66852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027987" cy="7699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Cíle projektu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Obdélník 3"/>
          <p:cNvSpPr>
            <a:spLocks noChangeArrowheads="1"/>
          </p:cNvSpPr>
          <p:nvPr/>
        </p:nvSpPr>
        <p:spPr bwMode="auto">
          <a:xfrm>
            <a:off x="323850" y="836613"/>
            <a:ext cx="7726363" cy="954087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800" b="1">
                <a:solidFill>
                  <a:schemeClr val="bg1"/>
                </a:solidFill>
              </a:rPr>
              <a:t>zavést a rozvíjet systém sociálního bydlení v ČR</a:t>
            </a:r>
          </a:p>
        </p:txBody>
      </p:sp>
      <p:sp>
        <p:nvSpPr>
          <p:cNvPr id="22532" name="Zástupný symbol pro obsah 4"/>
          <p:cNvSpPr txBox="1">
            <a:spLocks/>
          </p:cNvSpPr>
          <p:nvPr/>
        </p:nvSpPr>
        <p:spPr bwMode="auto">
          <a:xfrm>
            <a:off x="107950" y="1916113"/>
            <a:ext cx="8208963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cs-CZ" altLang="cs-CZ" sz="2400">
                <a:latin typeface="Calibri" pitchFamily="34" charset="0"/>
              </a:rPr>
              <a:t>Pilotní testování systému SB v praxi</a:t>
            </a:r>
          </a:p>
          <a:p>
            <a:pPr marL="639763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cs-CZ" altLang="cs-CZ" b="1">
                <a:latin typeface="Calibri" pitchFamily="34" charset="0"/>
              </a:rPr>
              <a:t>Koncepce sociálního bydlení České republiky 2015–2025</a:t>
            </a:r>
          </a:p>
          <a:p>
            <a:pPr marL="639763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cs-CZ" altLang="cs-CZ" b="1">
                <a:latin typeface="Calibri" pitchFamily="34" charset="0"/>
              </a:rPr>
              <a:t>obce</a:t>
            </a:r>
            <a:r>
              <a:rPr lang="cs-CZ" altLang="cs-CZ">
                <a:latin typeface="Calibri" pitchFamily="34" charset="0"/>
              </a:rPr>
              <a:t> jako klíčový aktér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pt-BR" altLang="cs-CZ" sz="2400">
                <a:latin typeface="Calibri" pitchFamily="34" charset="0"/>
              </a:rPr>
              <a:t>Zjištění a přenos </a:t>
            </a:r>
            <a:r>
              <a:rPr lang="cs-CZ" altLang="cs-CZ" sz="2400">
                <a:latin typeface="Calibri" pitchFamily="34" charset="0"/>
              </a:rPr>
              <a:t>dobré praxe </a:t>
            </a:r>
            <a:r>
              <a:rPr lang="pt-BR" altLang="cs-CZ" sz="2400">
                <a:latin typeface="Calibri" pitchFamily="34" charset="0"/>
              </a:rPr>
              <a:t>do ČR</a:t>
            </a:r>
            <a:endParaRPr lang="cs-CZ" altLang="cs-CZ" sz="2400">
              <a:latin typeface="Calibri" pitchFamily="34" charset="0"/>
            </a:endParaRPr>
          </a:p>
          <a:p>
            <a:pPr marL="639763" lvl="1" indent="-228600">
              <a:spcBef>
                <a:spcPct val="20000"/>
              </a:spcBef>
              <a:buClr>
                <a:srgbClr val="C0504D"/>
              </a:buClr>
              <a:buFont typeface="Arial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zkušenosti z praxe v ČR a zahraničí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cs-CZ" altLang="cs-CZ" sz="2400">
                <a:latin typeface="Calibri" pitchFamily="34" charset="0"/>
              </a:rPr>
              <a:t>Posílení kompetencí </a:t>
            </a:r>
          </a:p>
          <a:p>
            <a:pPr marL="639763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cs-CZ" altLang="cs-CZ">
                <a:latin typeface="Calibri" pitchFamily="34" charset="0"/>
              </a:rPr>
              <a:t>v  poskytování sociálního bydlení a doprovodných služeb především v oblasti sociální práce</a:t>
            </a:r>
            <a:endParaRPr lang="cs-CZ" altLang="cs-CZ" sz="2000">
              <a:latin typeface="Calibri" pitchFamily="34" charset="0"/>
            </a:endParaRP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cs-CZ" altLang="cs-CZ" sz="2400">
                <a:latin typeface="Calibri" pitchFamily="34" charset="0"/>
              </a:rPr>
              <a:t>Spolupráce klíčových aktérů</a:t>
            </a:r>
          </a:p>
          <a:p>
            <a:pPr marL="639763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cs-CZ" altLang="cs-CZ">
                <a:latin typeface="Calibri" pitchFamily="34" charset="0"/>
              </a:rPr>
              <a:t>ministerstva, obce, sociálně-zdravotní a bytové odbory městských/obecních úřadů, NNO, úřady práce, asociace a svazy, akademická sféra, ASZ atp.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cs-CZ" altLang="cs-CZ" sz="2400">
                <a:latin typeface="Calibri" pitchFamily="34" charset="0"/>
              </a:rPr>
              <a:t>Šíření informací o přínosech SB</a:t>
            </a:r>
          </a:p>
        </p:txBody>
      </p:sp>
      <p:sp>
        <p:nvSpPr>
          <p:cNvPr id="8" name="Zástupný symbol pro číslo snímku 2"/>
          <p:cNvSpPr txBox="1"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36F8FD40-7608-419D-B0F1-0D9A00563B63}" type="slidenum">
              <a:rPr lang="cs-CZ">
                <a:solidFill>
                  <a:srgbClr val="FFFFFF"/>
                </a:solidFill>
                <a:latin typeface="+mn-lt"/>
                <a:cs typeface="Arial" pitchFamily="34" charset="0"/>
              </a:rPr>
              <a:pPr algn="ctr">
                <a:defRPr/>
              </a:pPr>
              <a:t>12</a:t>
            </a:fld>
            <a:endParaRPr lang="cs-CZ" dirty="0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7850" y="476250"/>
            <a:ext cx="8026400" cy="5905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Teorie změny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  <a:ln w="9525">
            <a:noFill/>
          </a:ln>
        </p:spPr>
        <p:txBody>
          <a:bodyPr lIns="91440" tIns="45720" rIns="91440" bIns="45720"/>
          <a:lstStyle/>
          <a:p>
            <a:pPr algn="l">
              <a:defRPr/>
            </a:pPr>
            <a:fld id="{51CB4B09-AB7C-4C22-8E4F-7053A5E5D9B4}" type="slidenum">
              <a:rPr lang="cs-CZ" sz="1200" smtClean="0">
                <a:solidFill>
                  <a:schemeClr val="bg2"/>
                </a:solidFill>
              </a:rPr>
              <a:pPr algn="l">
                <a:defRPr/>
              </a:pPr>
              <a:t>13</a:t>
            </a:fld>
            <a:endParaRPr lang="cs-CZ" sz="1200" dirty="0">
              <a:solidFill>
                <a:schemeClr val="bg2"/>
              </a:solidFill>
            </a:endParaRPr>
          </a:p>
        </p:txBody>
      </p:sp>
      <p:pic>
        <p:nvPicPr>
          <p:cNvPr id="23556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196975"/>
            <a:ext cx="8766175" cy="4392613"/>
          </a:xfrm>
        </p:spPr>
      </p:pic>
      <p:sp>
        <p:nvSpPr>
          <p:cNvPr id="5" name="Ovál 4"/>
          <p:cNvSpPr/>
          <p:nvPr/>
        </p:nvSpPr>
        <p:spPr>
          <a:xfrm>
            <a:off x="2916238" y="4724400"/>
            <a:ext cx="1655762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011863" y="2852738"/>
            <a:ext cx="1655762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848600" y="2997200"/>
            <a:ext cx="1116013" cy="936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Zástupný symbol pro číslo snímku 2"/>
          <p:cNvSpPr txBox="1"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4B60C198-06C8-4288-AE8D-23B822C5788D}" type="slidenum">
              <a:rPr lang="cs-CZ">
                <a:solidFill>
                  <a:srgbClr val="FFFFFF"/>
                </a:solidFill>
                <a:latin typeface="+mn-lt"/>
                <a:cs typeface="Arial" pitchFamily="34" charset="0"/>
              </a:rPr>
              <a:pPr algn="ctr">
                <a:defRPr/>
              </a:pPr>
              <a:t>13</a:t>
            </a:fld>
            <a:endParaRPr lang="cs-CZ" dirty="0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 vazeb projektu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2" descr="C:\Users\Doron\Desktop\PROJEKT SOCIÁLNÍHO BYDLENÍ\Projektová žádost\Diagramy\projekt SB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363" y="1906588"/>
            <a:ext cx="7559675" cy="4384675"/>
          </a:xfrm>
        </p:spPr>
      </p:pic>
      <p:sp>
        <p:nvSpPr>
          <p:cNvPr id="7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BD922-E7AA-4496-B7FC-55051602F6B1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13" y="-15875"/>
            <a:ext cx="8027987" cy="8524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polupráce s obcemi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TextovéPole 11"/>
          <p:cNvSpPr txBox="1">
            <a:spLocks noChangeArrowheads="1"/>
          </p:cNvSpPr>
          <p:nvPr/>
        </p:nvSpPr>
        <p:spPr bwMode="auto">
          <a:xfrm>
            <a:off x="5003800" y="1341438"/>
            <a:ext cx="33845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/>
            <a:r>
              <a:rPr lang="cs-CZ" altLang="cs-CZ" sz="2000" i="1"/>
              <a:t>* V sedmi z těchto obcí působí lokální konzultanti ASZ</a:t>
            </a:r>
          </a:p>
        </p:txBody>
      </p:sp>
      <p:sp>
        <p:nvSpPr>
          <p:cNvPr id="25604" name="TextovéPole 15"/>
          <p:cNvSpPr txBox="1">
            <a:spLocks noChangeArrowheads="1"/>
          </p:cNvSpPr>
          <p:nvPr/>
        </p:nvSpPr>
        <p:spPr bwMode="auto">
          <a:xfrm>
            <a:off x="2124075" y="2308225"/>
            <a:ext cx="31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605" name="TextovéPole 17"/>
          <p:cNvSpPr txBox="1">
            <a:spLocks noChangeArrowheads="1"/>
          </p:cNvSpPr>
          <p:nvPr/>
        </p:nvSpPr>
        <p:spPr bwMode="auto">
          <a:xfrm>
            <a:off x="2411413" y="2420938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606" name="TextovéPole 18"/>
          <p:cNvSpPr txBox="1">
            <a:spLocks noChangeArrowheads="1"/>
          </p:cNvSpPr>
          <p:nvPr/>
        </p:nvSpPr>
        <p:spPr bwMode="auto">
          <a:xfrm>
            <a:off x="7667625" y="3933825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607" name="TextovéPole 19"/>
          <p:cNvSpPr txBox="1">
            <a:spLocks noChangeArrowheads="1"/>
          </p:cNvSpPr>
          <p:nvPr/>
        </p:nvSpPr>
        <p:spPr bwMode="auto">
          <a:xfrm>
            <a:off x="5835650" y="5116513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608" name="TextovéPole 20"/>
          <p:cNvSpPr txBox="1">
            <a:spLocks noChangeArrowheads="1"/>
          </p:cNvSpPr>
          <p:nvPr/>
        </p:nvSpPr>
        <p:spPr bwMode="auto">
          <a:xfrm>
            <a:off x="4395788" y="2092325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609" name="TextovéPole 21"/>
          <p:cNvSpPr txBox="1">
            <a:spLocks noChangeArrowheads="1"/>
          </p:cNvSpPr>
          <p:nvPr/>
        </p:nvSpPr>
        <p:spPr bwMode="auto">
          <a:xfrm>
            <a:off x="3243263" y="2524125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610" name="TextovéPole 22"/>
          <p:cNvSpPr txBox="1">
            <a:spLocks noChangeArrowheads="1"/>
          </p:cNvSpPr>
          <p:nvPr/>
        </p:nvSpPr>
        <p:spPr bwMode="auto">
          <a:xfrm>
            <a:off x="2092325" y="2668588"/>
            <a:ext cx="31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9" name="Zástupný symbol pro číslo snímku 2"/>
          <p:cNvSpPr txBox="1"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038FFA6E-6201-40D8-BDD7-2DA6E5EDD29C}" type="slidenum">
              <a:rPr lang="cs-CZ">
                <a:solidFill>
                  <a:srgbClr val="FFFFFF"/>
                </a:solidFill>
                <a:latin typeface="+mn-lt"/>
                <a:cs typeface="Arial" pitchFamily="34" charset="0"/>
              </a:rPr>
              <a:pPr algn="ctr">
                <a:defRPr/>
              </a:pPr>
              <a:t>15</a:t>
            </a:fld>
            <a:endParaRPr lang="cs-CZ" dirty="0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5612" name="Picture 15"/>
          <p:cNvPicPr>
            <a:picLocks noChangeAspect="1" noChangeArrowheads="1"/>
          </p:cNvPicPr>
          <p:nvPr/>
        </p:nvPicPr>
        <p:blipFill>
          <a:blip r:embed="rId3" cstate="print"/>
          <a:srcRect l="-597" r="7748"/>
          <a:stretch>
            <a:fillRect/>
          </a:stretch>
        </p:blipFill>
        <p:spPr bwMode="auto">
          <a:xfrm>
            <a:off x="-36513" y="784225"/>
            <a:ext cx="9180513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2800" smtClean="0">
                <a:latin typeface="Arial" pitchFamily="34" charset="0"/>
                <a:cs typeface="Arial" pitchFamily="34" charset="0"/>
              </a:rPr>
              <a:t>Provázanost projektu MPSV a projektů obcí</a:t>
            </a:r>
          </a:p>
        </p:txBody>
      </p:sp>
      <p:pic>
        <p:nvPicPr>
          <p:cNvPr id="26627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5652"/>
          <a:stretch>
            <a:fillRect/>
          </a:stretch>
        </p:blipFill>
        <p:spPr>
          <a:xfrm>
            <a:off x="277813" y="1436688"/>
            <a:ext cx="8166100" cy="4945062"/>
          </a:xfrm>
        </p:spPr>
      </p:pic>
      <p:sp>
        <p:nvSpPr>
          <p:cNvPr id="7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34839-CBFB-409B-B616-21C79033E572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2800" dirty="0" smtClean="0">
                <a:latin typeface="Arial" charset="0"/>
                <a:ea typeface="Arial" charset="0"/>
                <a:cs typeface="Arial" charset="0"/>
              </a:rPr>
              <a:t>Projekty obcí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/>
          </a:blip>
          <a:srcRect l="25382" t="49551" r="15980" b="9076"/>
          <a:stretch/>
        </p:blipFill>
        <p:spPr>
          <a:xfrm>
            <a:off x="-468560" y="2915816"/>
            <a:ext cx="9612560" cy="3528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:\Users\T\AppData\Local\MicrosofT\Windows\INetCache\IE\2P5COMT6\Zoom-icon[1]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87824" y="2420888"/>
            <a:ext cx="1143000" cy="1143000"/>
          </a:xfrm>
          <a:prstGeom prst="rect">
            <a:avLst/>
          </a:prstGeom>
          <a:noFill/>
        </p:spPr>
      </p:pic>
      <p:sp>
        <p:nvSpPr>
          <p:cNvPr id="8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DDF1D8-6685-4A60-8EA4-916A412BD0AA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dirty="0" smtClean="0">
              <a:cs typeface="Arial" pitchFamily="34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692150"/>
            <a:ext cx="23669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7699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Kontaktní centrum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Zástupný symbol pro obsah 4"/>
          <p:cNvSpPr>
            <a:spLocks noGrp="1"/>
          </p:cNvSpPr>
          <p:nvPr>
            <p:ph idx="1"/>
          </p:nvPr>
        </p:nvSpPr>
        <p:spPr>
          <a:xfrm>
            <a:off x="0" y="1412875"/>
            <a:ext cx="8388350" cy="5184775"/>
          </a:xfrm>
        </p:spPr>
        <p:txBody>
          <a:bodyPr/>
          <a:lstStyle/>
          <a:p>
            <a:pPr lvl="1" eaLnBrk="1" hangingPunct="1"/>
            <a:r>
              <a:rPr lang="cs-CZ" altLang="cs-CZ" sz="2600" b="1" smtClean="0"/>
              <a:t>informační podpora </a:t>
            </a:r>
            <a:r>
              <a:rPr lang="cs-CZ" altLang="cs-CZ" sz="2600" smtClean="0"/>
              <a:t>a </a:t>
            </a:r>
            <a:r>
              <a:rPr lang="cs-CZ" altLang="cs-CZ" sz="2600" b="1" smtClean="0"/>
              <a:t>aktivní účast při pilotáži </a:t>
            </a:r>
            <a:r>
              <a:rPr lang="cs-CZ" altLang="cs-CZ" sz="2600" smtClean="0"/>
              <a:t>systému SB </a:t>
            </a:r>
            <a:r>
              <a:rPr lang="cs-CZ" altLang="cs-CZ" sz="2600" b="1" smtClean="0"/>
              <a:t>v obcích</a:t>
            </a:r>
          </a:p>
          <a:p>
            <a:pPr lvl="1" eaLnBrk="1" hangingPunct="1"/>
            <a:r>
              <a:rPr lang="cs-CZ" altLang="cs-CZ" sz="2600" smtClean="0"/>
              <a:t>zprostředkování poznatků a zkušeností o SB v ČR a zahraničí</a:t>
            </a:r>
          </a:p>
          <a:p>
            <a:pPr lvl="1" eaLnBrk="1" hangingPunct="1"/>
            <a:r>
              <a:rPr lang="cs-CZ" altLang="cs-CZ" sz="2600" b="1" smtClean="0"/>
              <a:t>koordinace </a:t>
            </a:r>
            <a:r>
              <a:rPr lang="cs-CZ" altLang="cs-CZ" sz="2600" smtClean="0"/>
              <a:t>a </a:t>
            </a:r>
            <a:r>
              <a:rPr lang="cs-CZ" altLang="cs-CZ" sz="2600" b="1" smtClean="0"/>
              <a:t>zprostředkování</a:t>
            </a:r>
            <a:r>
              <a:rPr lang="cs-CZ" altLang="cs-CZ" sz="2600" smtClean="0"/>
              <a:t> dobré praxe mezi obcemi a jinými subjekty (NNO, ÚP, ASZ…)</a:t>
            </a:r>
          </a:p>
          <a:p>
            <a:pPr lvl="1" eaLnBrk="1" hangingPunct="1"/>
            <a:r>
              <a:rPr lang="cs-CZ" altLang="cs-CZ" sz="2600" b="1" smtClean="0"/>
              <a:t>shromažďování poznatků </a:t>
            </a:r>
            <a:r>
              <a:rPr lang="cs-CZ" altLang="cs-CZ" sz="2600" smtClean="0"/>
              <a:t>pro přípravu </a:t>
            </a:r>
            <a:r>
              <a:rPr lang="cs-CZ" altLang="cs-CZ" sz="2600" b="1" smtClean="0"/>
              <a:t>metodik</a:t>
            </a:r>
          </a:p>
          <a:p>
            <a:pPr lvl="1" eaLnBrk="1" hangingPunct="1"/>
            <a:r>
              <a:rPr lang="cs-CZ" altLang="cs-CZ" sz="2600" smtClean="0"/>
              <a:t>pomoc s </a:t>
            </a:r>
            <a:r>
              <a:rPr lang="cs-CZ" altLang="cs-CZ" sz="2600" b="1" smtClean="0"/>
              <a:t>implementací metodických postupů do praxe</a:t>
            </a:r>
          </a:p>
          <a:p>
            <a:pPr lvl="1" algn="just" eaLnBrk="1" hangingPunct="1"/>
            <a:r>
              <a:rPr lang="cs-CZ" altLang="cs-CZ" sz="2600" smtClean="0"/>
              <a:t>zprostředkování názorů, informací a zkušeností </a:t>
            </a:r>
            <a:r>
              <a:rPr lang="cs-CZ" altLang="cs-CZ" sz="2600" b="1" smtClean="0"/>
              <a:t>expertů </a:t>
            </a:r>
            <a:r>
              <a:rPr lang="cs-CZ" altLang="cs-CZ" sz="2600" smtClean="0"/>
              <a:t>i </a:t>
            </a:r>
            <a:r>
              <a:rPr lang="cs-CZ" altLang="cs-CZ" sz="2600" b="1" smtClean="0"/>
              <a:t>klíčových aktérů</a:t>
            </a:r>
            <a:r>
              <a:rPr lang="cs-CZ" altLang="cs-CZ" sz="2600" smtClean="0"/>
              <a:t> </a:t>
            </a:r>
            <a:r>
              <a:rPr lang="cs-CZ" altLang="cs-CZ" sz="2600" b="1" smtClean="0"/>
              <a:t> </a:t>
            </a:r>
            <a:r>
              <a:rPr lang="cs-CZ" altLang="cs-CZ" sz="2600" smtClean="0"/>
              <a:t>i mimo projekt</a:t>
            </a:r>
            <a:endParaRPr lang="cs-CZ" altLang="cs-CZ" sz="2600" b="1" smtClean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95B88-262C-4CA9-BB05-307645477E6F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027988" cy="985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Kontaktní centrum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Zástupný symbol pro číslo snímku 3"/>
          <p:cNvSpPr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fld id="{9C8F91D4-B29F-4871-A286-31427487DB68}" type="slidenum">
              <a:rPr lang="cs-CZ" altLang="cs-CZ">
                <a:solidFill>
                  <a:srgbClr val="FFFFFF"/>
                </a:solidFill>
                <a:latin typeface="Calibri" pitchFamily="34" charset="0"/>
              </a:rPr>
              <a:pPr algn="ctr"/>
              <a:t>19</a:t>
            </a:fld>
            <a:endParaRPr lang="cs-CZ" altLang="cs-CZ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Vývojový diagram: porovnání 8"/>
          <p:cNvSpPr/>
          <p:nvPr/>
        </p:nvSpPr>
        <p:spPr>
          <a:xfrm>
            <a:off x="1042988" y="1557338"/>
            <a:ext cx="6913562" cy="4535487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924300" y="3068638"/>
            <a:ext cx="1223963" cy="1736725"/>
          </a:xfrm>
          <a:prstGeom prst="upDownArrow">
            <a:avLst>
              <a:gd name="adj1" fmla="val 50000"/>
              <a:gd name="adj2" fmla="val 35823"/>
            </a:avLst>
          </a:prstGeom>
          <a:solidFill>
            <a:srgbClr val="F6EA92"/>
          </a:solidFill>
        </p:spPr>
        <p:txBody>
          <a:bodyPr>
            <a:noAutofit/>
          </a:bodyPr>
          <a:lstStyle/>
          <a:p>
            <a:pPr marL="114300" indent="0" eaLnBrk="1" hangingPunct="1">
              <a:buFont typeface="Arial" pitchFamily="34" charset="0"/>
              <a:buNone/>
              <a:defRPr/>
            </a:pPr>
            <a:endParaRPr lang="cs-CZ" sz="1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schemeClr val="accent1"/>
                </a:solidFill>
              </a:rPr>
              <a:t>KC</a:t>
            </a:r>
            <a:endParaRPr lang="cs-CZ" sz="2800" b="1" dirty="0">
              <a:solidFill>
                <a:schemeClr val="accent1"/>
              </a:solidFill>
            </a:endParaRPr>
          </a:p>
        </p:txBody>
      </p:sp>
      <p:sp>
        <p:nvSpPr>
          <p:cNvPr id="29702" name="Obdélník 10"/>
          <p:cNvSpPr>
            <a:spLocks noChangeArrowheads="1"/>
          </p:cNvSpPr>
          <p:nvPr/>
        </p:nvSpPr>
        <p:spPr bwMode="auto">
          <a:xfrm>
            <a:off x="1258888" y="5211763"/>
            <a:ext cx="64817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800" b="1">
                <a:solidFill>
                  <a:schemeClr val="bg1"/>
                </a:solidFill>
              </a:rPr>
              <a:t>OBCE</a:t>
            </a:r>
          </a:p>
          <a:p>
            <a:pPr algn="ctr"/>
            <a:r>
              <a:rPr lang="cs-CZ" altLang="cs-CZ" sz="2800" b="1">
                <a:solidFill>
                  <a:schemeClr val="bg1"/>
                </a:solidFill>
              </a:rPr>
              <a:t>pilotáž – dobrá praxe ČR, zahraničí</a:t>
            </a:r>
          </a:p>
        </p:txBody>
      </p:sp>
      <p:sp>
        <p:nvSpPr>
          <p:cNvPr id="29703" name="Obdélník 11"/>
          <p:cNvSpPr>
            <a:spLocks noChangeArrowheads="1"/>
          </p:cNvSpPr>
          <p:nvPr/>
        </p:nvSpPr>
        <p:spPr bwMode="auto">
          <a:xfrm>
            <a:off x="2627313" y="1628775"/>
            <a:ext cx="35290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>
                <a:solidFill>
                  <a:schemeClr val="bg1"/>
                </a:solidFill>
              </a:rPr>
              <a:t>legislativa</a:t>
            </a:r>
          </a:p>
          <a:p>
            <a:pPr algn="ctr"/>
            <a:r>
              <a:rPr lang="cs-CZ" altLang="cs-CZ" sz="2400" b="1">
                <a:solidFill>
                  <a:schemeClr val="bg1"/>
                </a:solidFill>
              </a:rPr>
              <a:t>ODBORNÁ VEŘEJNOST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630363"/>
            <a:ext cx="8027988" cy="33115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bydlení</a:t>
            </a:r>
            <a:b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Situace v ČR</a:t>
            </a:r>
            <a:b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6685AE-20A1-42BF-8823-FE03170C041E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dirty="0" smtClean="0">
              <a:cs typeface="Arial" pitchFamily="34" charset="0"/>
            </a:endParaRPr>
          </a:p>
        </p:txBody>
      </p:sp>
      <p:grpSp>
        <p:nvGrpSpPr>
          <p:cNvPr id="12292" name="Skupina 5"/>
          <p:cNvGrpSpPr>
            <a:grpSpLocks/>
          </p:cNvGrpSpPr>
          <p:nvPr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1229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2295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841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Kontaktní centrum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Zástupný symbol pro obsah 4"/>
          <p:cNvSpPr>
            <a:spLocks noGrp="1"/>
          </p:cNvSpPr>
          <p:nvPr>
            <p:ph idx="1"/>
          </p:nvPr>
        </p:nvSpPr>
        <p:spPr>
          <a:xfrm>
            <a:off x="457200" y="1412875"/>
            <a:ext cx="7620000" cy="518477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Pracovníci KC:</a:t>
            </a:r>
          </a:p>
          <a:p>
            <a:pPr lvl="1" eaLnBrk="1" hangingPunct="1"/>
            <a:r>
              <a:rPr lang="cs-CZ" altLang="cs-CZ" sz="2400" smtClean="0"/>
              <a:t>8 pracovníků</a:t>
            </a:r>
          </a:p>
          <a:p>
            <a:pPr lvl="1" eaLnBrk="1" hangingPunct="1"/>
            <a:r>
              <a:rPr lang="cs-CZ" altLang="cs-CZ" sz="2400" smtClean="0"/>
              <a:t>různá odborná specializace</a:t>
            </a:r>
          </a:p>
          <a:p>
            <a:pPr lvl="1" eaLnBrk="1" hangingPunct="1"/>
            <a:r>
              <a:rPr lang="cs-CZ" altLang="cs-CZ" sz="2400" smtClean="0"/>
              <a:t>sídlo v Praze</a:t>
            </a:r>
          </a:p>
          <a:p>
            <a:r>
              <a:rPr lang="cs-CZ" altLang="cs-CZ" sz="2400" smtClean="0"/>
              <a:t>Individuální  konzultace (po předchozí domluvě):</a:t>
            </a:r>
          </a:p>
          <a:p>
            <a:pPr lvl="1"/>
            <a:r>
              <a:rPr lang="cs-CZ" altLang="cs-CZ" smtClean="0">
                <a:hlinkClick r:id="rId3"/>
              </a:rPr>
              <a:t>socialni.bydleni@mpsv.cz</a:t>
            </a:r>
            <a:endParaRPr lang="cs-CZ" altLang="cs-CZ" smtClean="0"/>
          </a:p>
          <a:p>
            <a:pPr lvl="1"/>
            <a:r>
              <a:rPr lang="cs-CZ" altLang="cs-CZ" smtClean="0"/>
              <a:t>+420 778 455 761</a:t>
            </a:r>
          </a:p>
          <a:p>
            <a:r>
              <a:rPr lang="cs-CZ" altLang="cs-CZ" sz="2400" smtClean="0"/>
              <a:t>V rámci konzultačních hodin:</a:t>
            </a:r>
          </a:p>
          <a:p>
            <a:pPr lvl="1"/>
            <a:r>
              <a:rPr lang="cs-CZ" altLang="cs-CZ" smtClean="0"/>
              <a:t>pondělí od 12 do 16 hodin</a:t>
            </a:r>
          </a:p>
          <a:p>
            <a:pPr lvl="1"/>
            <a:r>
              <a:rPr lang="cs-CZ" altLang="cs-CZ" smtClean="0"/>
              <a:t>středa, pátek od 9 do 13 hodin </a:t>
            </a:r>
          </a:p>
          <a:p>
            <a:r>
              <a:rPr lang="cs-CZ" altLang="cs-CZ" sz="2400" smtClean="0">
                <a:hlinkClick r:id="rId4"/>
              </a:rPr>
              <a:t>www.mpsv.cz/cs/26048</a:t>
            </a:r>
            <a:endParaRPr lang="cs-CZ" altLang="cs-CZ" sz="2400" smtClean="0"/>
          </a:p>
          <a:p>
            <a:r>
              <a:rPr lang="cs-CZ" altLang="cs-CZ" sz="2400" smtClean="0">
                <a:hlinkClick r:id="rId5"/>
              </a:rPr>
              <a:t>www.socialnibydleni.mpsv.cz</a:t>
            </a:r>
            <a:r>
              <a:rPr lang="cs-CZ" altLang="cs-CZ" sz="2400" smtClean="0"/>
              <a:t> 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00CEE-601E-41C2-BCCA-364C9FCF73D7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4525"/>
            <a:ext cx="7620000" cy="77311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Expertní skupina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7786688" cy="4679950"/>
          </a:xfrm>
        </p:spPr>
        <p:txBody>
          <a:bodyPr/>
          <a:lstStyle/>
          <a:p>
            <a:pPr algn="just" eaLnBrk="1" hangingPunct="1"/>
            <a:r>
              <a:rPr lang="cs-CZ" altLang="cs-CZ" sz="2400" smtClean="0"/>
              <a:t>Cíle:</a:t>
            </a:r>
          </a:p>
          <a:p>
            <a:pPr lvl="1" algn="just" eaLnBrk="1" hangingPunct="1"/>
            <a:r>
              <a:rPr lang="cs-CZ" altLang="cs-CZ" smtClean="0"/>
              <a:t>zprostředkování názorů, zkušeností</a:t>
            </a:r>
          </a:p>
          <a:p>
            <a:pPr lvl="1" algn="just" eaLnBrk="1" hangingPunct="1"/>
            <a:r>
              <a:rPr lang="cs-CZ" altLang="cs-CZ" smtClean="0"/>
              <a:t>odborný vhled klíčových aktérů </a:t>
            </a:r>
          </a:p>
          <a:p>
            <a:pPr lvl="1" algn="just" eaLnBrk="1" hangingPunct="1"/>
            <a:r>
              <a:rPr lang="cs-CZ" altLang="cs-CZ" smtClean="0"/>
              <a:t>konzultační místo pro projekt a MPSV</a:t>
            </a:r>
          </a:p>
          <a:p>
            <a:pPr algn="just" eaLnBrk="1" hangingPunct="1"/>
            <a:r>
              <a:rPr lang="cs-CZ" altLang="cs-CZ" sz="2400" smtClean="0"/>
              <a:t>Členové:</a:t>
            </a:r>
          </a:p>
          <a:p>
            <a:pPr lvl="1" eaLnBrk="1" hangingPunct="1"/>
            <a:r>
              <a:rPr lang="cs-CZ" altLang="cs-CZ" smtClean="0"/>
              <a:t>více než 58 členů → 3 pracovní skupiny</a:t>
            </a:r>
          </a:p>
          <a:p>
            <a:pPr lvl="1" eaLnBrk="1" hangingPunct="1"/>
            <a:endParaRPr lang="cs-CZ" altLang="cs-CZ" smtClean="0"/>
          </a:p>
          <a:p>
            <a:pPr lvl="1" eaLnBrk="1" hangingPunct="1"/>
            <a:endParaRPr lang="cs-CZ" altLang="cs-CZ" smtClean="0"/>
          </a:p>
          <a:p>
            <a:pPr lvl="1" eaLnBrk="1" hangingPunct="1"/>
            <a:endParaRPr lang="cs-CZ" altLang="cs-CZ" smtClean="0"/>
          </a:p>
          <a:p>
            <a:pPr lvl="1" eaLnBrk="1" hangingPunct="1"/>
            <a:r>
              <a:rPr lang="cs-CZ" altLang="cs-CZ" smtClean="0"/>
              <a:t>setkání 2-3x ročně</a:t>
            </a:r>
          </a:p>
          <a:p>
            <a:pPr lvl="1" eaLnBrk="1" hangingPunct="1"/>
            <a:r>
              <a:rPr lang="cs-CZ" altLang="cs-CZ" smtClean="0"/>
              <a:t>návrhy inovativních přístupů pro šíření</a:t>
            </a:r>
          </a:p>
          <a:p>
            <a:pPr lvl="1" eaLnBrk="1" hangingPunct="1"/>
            <a:r>
              <a:rPr lang="cs-CZ" altLang="cs-CZ" smtClean="0"/>
              <a:t>návrhy témat metodické podpory (DELPHI)</a:t>
            </a:r>
          </a:p>
          <a:p>
            <a:pPr lvl="1" eaLnBrk="1" hangingPunct="1"/>
            <a:r>
              <a:rPr lang="cs-CZ" altLang="cs-CZ" smtClean="0"/>
              <a:t>identifikace rizik</a:t>
            </a:r>
          </a:p>
          <a:p>
            <a:pPr lvl="1" eaLnBrk="1" hangingPunct="1"/>
            <a:r>
              <a:rPr lang="cs-CZ" altLang="cs-CZ" smtClean="0"/>
              <a:t>odborné konzultace pro projekt a MPSV</a:t>
            </a:r>
          </a:p>
        </p:txBody>
      </p:sp>
      <p:sp>
        <p:nvSpPr>
          <p:cNvPr id="8" name="Obdélník 7"/>
          <p:cNvSpPr/>
          <p:nvPr/>
        </p:nvSpPr>
        <p:spPr>
          <a:xfrm>
            <a:off x="603250" y="3513138"/>
            <a:ext cx="7424738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00100" lvl="1" indent="-342900" algn="just">
              <a:buFont typeface="+mj-lt"/>
              <a:buAutoNum type="alphaUcPeriod"/>
              <a:defRPr/>
            </a:pPr>
            <a:r>
              <a:rPr lang="cs-CZ" b="1" dirty="0"/>
              <a:t>sociální práce v sociálním bydlení</a:t>
            </a:r>
          </a:p>
          <a:p>
            <a:pPr marL="800100" lvl="1" indent="-342900" algn="just">
              <a:buFont typeface="+mj-lt"/>
              <a:buAutoNum type="alphaUcPeriod"/>
              <a:defRPr/>
            </a:pPr>
            <a:r>
              <a:rPr lang="cs-CZ" b="1" dirty="0"/>
              <a:t>poskytovatelé bytového fondu</a:t>
            </a:r>
          </a:p>
          <a:p>
            <a:pPr marL="800100" lvl="1" indent="-342900" algn="just">
              <a:buFont typeface="+mj-lt"/>
              <a:buAutoNum type="alphaUcPeriod"/>
              <a:defRPr/>
            </a:pPr>
            <a:r>
              <a:rPr lang="cs-CZ" b="1" dirty="0"/>
              <a:t>prevence ztráty bydlení a sociální začleňování</a:t>
            </a:r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8058B-8B7E-443F-8014-E94A94934A5D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ezinárodní spolupráce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450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400" dirty="0" smtClean="0"/>
              <a:t>Realizované cesty:</a:t>
            </a:r>
            <a:endParaRPr lang="cs-CZ" sz="2400" dirty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s-CZ" sz="2400" b="1" dirty="0" smtClean="0"/>
              <a:t>Nizozemsko</a:t>
            </a:r>
            <a:r>
              <a:rPr lang="cs-CZ" sz="2400" dirty="0" smtClean="0"/>
              <a:t>  (</a:t>
            </a:r>
            <a:r>
              <a:rPr lang="cs-CZ" sz="2400" dirty="0" err="1" smtClean="0"/>
              <a:t>Jutphaas</a:t>
            </a:r>
            <a:r>
              <a:rPr lang="cs-CZ" sz="2400" dirty="0" smtClean="0"/>
              <a:t> </a:t>
            </a:r>
            <a:r>
              <a:rPr lang="cs-CZ" sz="2400" dirty="0" err="1" smtClean="0"/>
              <a:t>Wonen</a:t>
            </a:r>
            <a:r>
              <a:rPr lang="cs-CZ" sz="2400" dirty="0" smtClean="0"/>
              <a:t>) </a:t>
            </a:r>
            <a:r>
              <a:rPr lang="cs-CZ" sz="2400" b="1" dirty="0" smtClean="0"/>
              <a:t>15</a:t>
            </a:r>
            <a:r>
              <a:rPr lang="cs-CZ" sz="2400" b="1" dirty="0"/>
              <a:t>. – 19. května </a:t>
            </a:r>
            <a:r>
              <a:rPr lang="cs-CZ" sz="2400" b="1" dirty="0" smtClean="0"/>
              <a:t>2017</a:t>
            </a:r>
            <a:endParaRPr lang="cs-CZ" sz="2400" dirty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s-CZ" sz="2400" b="1" dirty="0" smtClean="0"/>
              <a:t>Finsko</a:t>
            </a:r>
            <a:r>
              <a:rPr lang="cs-CZ" sz="2400" dirty="0" smtClean="0"/>
              <a:t> (</a:t>
            </a:r>
            <a:r>
              <a:rPr lang="en-US" sz="2400" dirty="0" smtClean="0"/>
              <a:t>Y-Foundation</a:t>
            </a:r>
            <a:r>
              <a:rPr lang="cs-CZ" sz="2400" dirty="0" smtClean="0"/>
              <a:t>) </a:t>
            </a:r>
            <a:r>
              <a:rPr lang="cs-CZ" sz="2400" b="1" dirty="0" smtClean="0"/>
              <a:t>5</a:t>
            </a:r>
            <a:r>
              <a:rPr lang="cs-CZ" sz="2400" b="1" dirty="0"/>
              <a:t>. </a:t>
            </a:r>
            <a:r>
              <a:rPr lang="cs-CZ" sz="2400" b="1" dirty="0" smtClean="0"/>
              <a:t>- 9</a:t>
            </a:r>
            <a:r>
              <a:rPr lang="cs-CZ" sz="2400" b="1" dirty="0"/>
              <a:t>. </a:t>
            </a:r>
            <a:r>
              <a:rPr lang="cs-CZ" sz="2400" b="1" dirty="0" smtClean="0"/>
              <a:t>června 2017</a:t>
            </a:r>
            <a:endParaRPr lang="cs-CZ" sz="2400" b="1" dirty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s-CZ" sz="2400" b="1" dirty="0"/>
              <a:t>Skotsko</a:t>
            </a:r>
            <a:r>
              <a:rPr lang="cs-CZ" sz="2400" dirty="0"/>
              <a:t> </a:t>
            </a:r>
            <a:r>
              <a:rPr lang="cs-CZ" sz="2400" dirty="0" smtClean="0"/>
              <a:t>(</a:t>
            </a:r>
            <a:r>
              <a:rPr lang="en-US" sz="2400" dirty="0" err="1" smtClean="0"/>
              <a:t>Motherwell</a:t>
            </a:r>
            <a:r>
              <a:rPr lang="en-US" sz="2400" dirty="0" smtClean="0"/>
              <a:t> </a:t>
            </a:r>
            <a:r>
              <a:rPr lang="en-US" sz="2400" dirty="0"/>
              <a:t>and Wishaw Citizens Advice </a:t>
            </a:r>
            <a:r>
              <a:rPr lang="en-US" sz="2400" dirty="0" smtClean="0"/>
              <a:t>Bureau</a:t>
            </a:r>
            <a:r>
              <a:rPr lang="cs-CZ" sz="2400" dirty="0" smtClean="0"/>
              <a:t>) </a:t>
            </a:r>
            <a:r>
              <a:rPr lang="cs-CZ" sz="2400" b="1" dirty="0" smtClean="0"/>
              <a:t>18</a:t>
            </a:r>
            <a:r>
              <a:rPr lang="cs-CZ" sz="2400" b="1" dirty="0"/>
              <a:t>. – 22. </a:t>
            </a:r>
            <a:r>
              <a:rPr lang="cs-CZ" sz="2400" b="1" dirty="0" smtClean="0"/>
              <a:t>září 2017</a:t>
            </a:r>
          </a:p>
          <a:p>
            <a:pPr marL="411163" lvl="1" indent="214313" eaLnBrk="1" hangingPunct="1">
              <a:buFont typeface="Arial" pitchFamily="34" charset="0"/>
              <a:buChar char="•"/>
              <a:defRPr/>
            </a:pPr>
            <a:r>
              <a:rPr lang="cs-CZ" sz="2400" b="1" dirty="0" smtClean="0"/>
              <a:t>Belgie</a:t>
            </a:r>
            <a:r>
              <a:rPr lang="cs-CZ" sz="2400" dirty="0" smtClean="0"/>
              <a:t> (The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Federation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Public, </a:t>
            </a:r>
            <a:r>
              <a:rPr lang="cs-CZ" sz="2400" dirty="0" err="1" smtClean="0"/>
              <a:t>Cooperative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Social</a:t>
            </a:r>
            <a:r>
              <a:rPr lang="cs-CZ" sz="2400" dirty="0" smtClean="0"/>
              <a:t> </a:t>
            </a:r>
            <a:r>
              <a:rPr lang="cs-CZ" sz="2400" dirty="0" err="1" smtClean="0"/>
              <a:t>Housing</a:t>
            </a:r>
            <a:r>
              <a:rPr lang="cs-CZ" sz="2400" dirty="0" smtClean="0"/>
              <a:t>) </a:t>
            </a:r>
            <a:r>
              <a:rPr lang="cs-CZ" sz="2400" b="1" dirty="0" smtClean="0"/>
              <a:t>2. – 6. října 2017</a:t>
            </a:r>
          </a:p>
          <a:p>
            <a:pPr marL="411163" lvl="1" indent="931863" eaLnBrk="1" hangingPunct="1">
              <a:buFont typeface="Arial" pitchFamily="34" charset="0"/>
              <a:buNone/>
              <a:defRPr/>
            </a:pPr>
            <a:endParaRPr lang="cs-CZ" sz="2400" b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400" dirty="0" smtClean="0"/>
              <a:t>Plánovaná cesta:</a:t>
            </a:r>
            <a:endParaRPr lang="cs-CZ" sz="2400" dirty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s-CZ" sz="2400" b="1" dirty="0" smtClean="0"/>
              <a:t>Rakousko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err="1" smtClean="0"/>
              <a:t>Verein</a:t>
            </a:r>
            <a:r>
              <a:rPr lang="cs-CZ" sz="2400" dirty="0" smtClean="0"/>
              <a:t> </a:t>
            </a:r>
            <a:r>
              <a:rPr lang="cs-CZ" sz="2400" dirty="0" err="1" smtClean="0"/>
              <a:t>Wohnen</a:t>
            </a:r>
            <a:r>
              <a:rPr lang="cs-CZ" sz="2400" dirty="0" smtClean="0"/>
              <a:t>) </a:t>
            </a:r>
            <a:r>
              <a:rPr lang="cs-CZ" sz="2400" b="1" dirty="0" smtClean="0"/>
              <a:t>březen </a:t>
            </a:r>
            <a:r>
              <a:rPr lang="cs-CZ" sz="2400" b="1" dirty="0"/>
              <a:t>2018</a:t>
            </a:r>
          </a:p>
          <a:p>
            <a:pPr marL="411163" lvl="1" indent="931863" eaLnBrk="1" hangingPunct="1">
              <a:buFont typeface="Arial" pitchFamily="34" charset="0"/>
              <a:buNone/>
              <a:defRPr/>
            </a:pPr>
            <a:endParaRPr lang="cs-CZ" sz="2400" b="1" dirty="0" smtClean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9F0567-8495-4535-8B2F-5826FEAE455F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000" y="333375"/>
            <a:ext cx="8026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nalýzy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975"/>
            <a:ext cx="7620000" cy="5256213"/>
          </a:xfrm>
        </p:spPr>
        <p:txBody>
          <a:bodyPr/>
          <a:lstStyle/>
          <a:p>
            <a:pPr eaLnBrk="1" hangingPunct="1"/>
            <a:r>
              <a:rPr lang="cs-CZ" altLang="cs-CZ" smtClean="0"/>
              <a:t>změnová analýza sociálního bydlení</a:t>
            </a:r>
          </a:p>
          <a:p>
            <a:pPr lvl="1" eaLnBrk="1" hangingPunct="1"/>
            <a:r>
              <a:rPr lang="cs-CZ" altLang="cs-CZ" smtClean="0"/>
              <a:t>ekonomické a sociální dopady realizace/nerealizace</a:t>
            </a:r>
            <a:r>
              <a:rPr lang="mr-IN" altLang="cs-CZ" smtClean="0"/>
              <a:t>…</a:t>
            </a:r>
            <a:endParaRPr lang="sk-SK" altLang="cs-CZ" smtClean="0"/>
          </a:p>
          <a:p>
            <a:pPr lvl="1" eaLnBrk="1" hangingPunct="1"/>
            <a:r>
              <a:rPr lang="sk-SK" altLang="cs-CZ" smtClean="0"/>
              <a:t>...na klienta, obec</a:t>
            </a:r>
            <a:r>
              <a:rPr lang="cs-CZ" altLang="cs-CZ" smtClean="0"/>
              <a:t>, stát</a:t>
            </a:r>
          </a:p>
          <a:p>
            <a:pPr eaLnBrk="1" hangingPunct="1"/>
            <a:r>
              <a:rPr lang="cs-CZ" altLang="cs-CZ" smtClean="0"/>
              <a:t>identifikace rezidenční segregace v obcích</a:t>
            </a:r>
          </a:p>
          <a:p>
            <a:pPr lvl="1" eaLnBrk="1" hangingPunct="1"/>
            <a:r>
              <a:rPr lang="cs-CZ" altLang="cs-CZ" smtClean="0"/>
              <a:t>současný stav a prognóza koncentrace/segregace</a:t>
            </a:r>
          </a:p>
          <a:p>
            <a:pPr lvl="1" eaLnBrk="1" hangingPunct="1"/>
            <a:r>
              <a:rPr lang="cs-CZ" altLang="cs-CZ" smtClean="0"/>
              <a:t>kde neumísťovat sociální bydlení</a:t>
            </a:r>
          </a:p>
          <a:p>
            <a:pPr lvl="1" eaLnBrk="1" hangingPunct="1"/>
            <a:r>
              <a:rPr lang="cs-CZ" altLang="cs-CZ" smtClean="0"/>
              <a:t>pilotáž metodiky pro obce (aplikace </a:t>
            </a:r>
            <a:r>
              <a:rPr lang="cs-CZ" altLang="cs-CZ" i="1" smtClean="0"/>
              <a:t>bottom-up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sousedství a hodnocení soužití u SB</a:t>
            </a:r>
          </a:p>
          <a:p>
            <a:pPr eaLnBrk="1" hangingPunct="1"/>
            <a:r>
              <a:rPr lang="cs-CZ" altLang="cs-CZ" smtClean="0"/>
              <a:t>vliv nevyhovujícího bydlení na rozvoj dětí a mládeže</a:t>
            </a:r>
          </a:p>
          <a:p>
            <a:pPr lvl="1" eaLnBrk="1" hangingPunct="1"/>
            <a:r>
              <a:rPr lang="cs-CZ" altLang="cs-CZ" smtClean="0"/>
              <a:t>zrealizováno: </a:t>
            </a:r>
            <a:r>
              <a:rPr lang="cs-CZ" altLang="cs-CZ" b="1" smtClean="0"/>
              <a:t>podmínky bydlení mají zásadní vliv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přehled mezinárodní praxe</a:t>
            </a:r>
          </a:p>
          <a:p>
            <a:pPr lvl="1" eaLnBrk="1" hangingPunct="1"/>
            <a:r>
              <a:rPr lang="cs-CZ" altLang="cs-CZ" smtClean="0"/>
              <a:t>antidiskriminace, etnická data, desegregace</a:t>
            </a:r>
          </a:p>
          <a:p>
            <a:pPr lvl="1" eaLnBrk="1" hangingPunct="1"/>
            <a:endParaRPr lang="cs-CZ" altLang="cs-CZ" smtClean="0"/>
          </a:p>
        </p:txBody>
      </p:sp>
      <p:sp>
        <p:nvSpPr>
          <p:cNvPr id="7" name="Zástupný symbol pro číslo snímku 2"/>
          <p:cNvSpPr txBox="1"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CD398ED7-435B-4D20-B586-D63BDC56EC1E}" type="slidenum">
              <a:rPr lang="cs-CZ">
                <a:solidFill>
                  <a:srgbClr val="FFFFFF"/>
                </a:solidFill>
                <a:latin typeface="+mn-lt"/>
                <a:cs typeface="Arial" pitchFamily="34" charset="0"/>
              </a:rPr>
              <a:pPr algn="ctr">
                <a:defRPr/>
              </a:pPr>
              <a:t>23</a:t>
            </a:fld>
            <a:endParaRPr lang="cs-CZ" dirty="0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7699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stav a další aktivity v projektu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Zástupný symbol pro obsah 4"/>
          <p:cNvSpPr>
            <a:spLocks noGrp="1"/>
          </p:cNvSpPr>
          <p:nvPr>
            <p:ph idx="1"/>
          </p:nvPr>
        </p:nvSpPr>
        <p:spPr>
          <a:xfrm>
            <a:off x="84138" y="1341438"/>
            <a:ext cx="8375650" cy="53276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cs-CZ" altLang="cs-CZ" sz="2000" b="1" dirty="0" smtClean="0"/>
              <a:t>obce zahájily své projekty</a:t>
            </a:r>
            <a:r>
              <a:rPr lang="cs-CZ" altLang="cs-CZ" sz="2000" dirty="0" smtClean="0"/>
              <a:t> (analýzy, příprava lokálních koncepcí, pravidel přidělování bytů…)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altLang="cs-CZ" sz="2000" dirty="0" smtClean="0"/>
              <a:t>série </a:t>
            </a:r>
            <a:r>
              <a:rPr lang="cs-CZ" altLang="cs-CZ" sz="2000" b="1" dirty="0" smtClean="0"/>
              <a:t>workshopů po ČR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dirty="0" smtClean="0">
                <a:solidFill>
                  <a:schemeClr val="bg1">
                    <a:lumMod val="50000"/>
                  </a:schemeClr>
                </a:solidFill>
              </a:rPr>
              <a:t>sociální realitní agentury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dirty="0" smtClean="0">
                <a:solidFill>
                  <a:schemeClr val="bg1">
                    <a:lumMod val="50000"/>
                  </a:schemeClr>
                </a:solidFill>
              </a:rPr>
              <a:t>bytová družstva a jejich role v sociálním bydlení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dirty="0" smtClean="0">
                <a:solidFill>
                  <a:schemeClr val="bg1">
                    <a:lumMod val="50000"/>
                  </a:schemeClr>
                </a:solidFill>
              </a:rPr>
              <a:t>dopady nevyhovujícího bydlení na děti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dirty="0" smtClean="0"/>
              <a:t>w</a:t>
            </a:r>
            <a:r>
              <a:rPr lang="en-US" altLang="cs-CZ" dirty="0" err="1" smtClean="0"/>
              <a:t>orking</a:t>
            </a:r>
            <a:r>
              <a:rPr lang="en-US" altLang="cs-CZ" dirty="0" smtClean="0"/>
              <a:t> group for Housing systems in transition</a:t>
            </a:r>
            <a:r>
              <a:rPr lang="cs-CZ" altLang="cs-CZ" dirty="0" smtClean="0"/>
              <a:t> - 13. 11. 2017 v Praze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dirty="0" smtClean="0"/>
              <a:t>energetická chudoba – 30. 11. v Pardubicích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altLang="cs-CZ" sz="2000" dirty="0" smtClean="0"/>
              <a:t>zahraniční cesty obcí a šíření dobré praxe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altLang="cs-CZ" sz="2000" dirty="0" err="1" smtClean="0"/>
              <a:t>newsletter</a:t>
            </a:r>
            <a:r>
              <a:rPr lang="cs-CZ" altLang="cs-CZ" sz="2000" dirty="0" smtClean="0"/>
              <a:t>, webová stránka, PR, letáky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altLang="cs-CZ" sz="2000" dirty="0" smtClean="0"/>
              <a:t>otevřelo se Kontaktní centrum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altLang="cs-CZ" sz="2000" dirty="0" smtClean="0"/>
              <a:t>VZ evaluace, výzkumy a analýzy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altLang="cs-CZ" sz="2000" dirty="0" smtClean="0"/>
              <a:t>hodnocení bytové nouze - DELPHI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altLang="cs-CZ" sz="2000" dirty="0" smtClean="0"/>
              <a:t>příprava metodik, dalších podkladů a materiálů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cs-CZ" altLang="cs-CZ" sz="1800" dirty="0" smtClean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559A-DEE0-4340-BC84-5A0DFFE5224E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412875"/>
            <a:ext cx="8027988" cy="33115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MPSV</a:t>
            </a:r>
            <a:b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sociálního bydlení</a:t>
            </a:r>
            <a:b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A6CD5-0DC4-49E0-B257-7C699E38A1D4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205038"/>
            <a:ext cx="8027988" cy="30241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Děkuji za pozornost.</a:t>
            </a:r>
            <a:r>
              <a:rPr lang="cs-CZ" sz="3200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 </a:t>
            </a:r>
            <a:br>
              <a:rPr lang="cs-CZ" sz="3200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</a:br>
            <a:r>
              <a:rPr lang="cs-CZ" sz="3200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cs-CZ" sz="3200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</a:br>
            <a:r>
              <a:rPr lang="cs-CZ" sz="3200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Barbora Špicarová Stašková</a:t>
            </a:r>
            <a:br>
              <a:rPr lang="cs-CZ" sz="3200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garant Kontaktního centra SB (MPSV)</a:t>
            </a:r>
            <a:br>
              <a:rPr lang="cs-CZ" sz="3200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</a:br>
            <a:r>
              <a:rPr lang="cs-CZ" sz="400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cs-CZ" sz="400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</a:br>
            <a:r>
              <a:rPr lang="cs-CZ" sz="2200" dirty="0" err="1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  <a:hlinkClick r:id="rId3"/>
              </a:rPr>
              <a:t>barbora.staskova</a:t>
            </a:r>
            <a:r>
              <a:rPr lang="cs-CZ" sz="2200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  <a:hlinkClick r:id="rId3"/>
              </a:rPr>
              <a:t>@</a:t>
            </a:r>
            <a:r>
              <a:rPr lang="cs-CZ" sz="2200" dirty="0" err="1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  <a:hlinkClick r:id="rId3"/>
              </a:rPr>
              <a:t>mpsv.cz</a:t>
            </a:r>
            <a:r>
              <a:rPr lang="cs-CZ" sz="2200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 </a:t>
            </a:r>
            <a:br>
              <a:rPr lang="cs-CZ" sz="2200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</a:br>
            <a:r>
              <a:rPr lang="cs-CZ" sz="2200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+420 777 435 441</a:t>
            </a:r>
            <a:r>
              <a:rPr lang="cs-CZ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cs-CZ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cs-CZ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cs-CZ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cs-CZ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http://www.</a:t>
            </a:r>
            <a:r>
              <a:rPr lang="cs-CZ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mpsv.cz</a:t>
            </a:r>
            <a:r>
              <a:rPr lang="cs-CZ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/</a:t>
            </a:r>
            <a:r>
              <a:rPr lang="cs-CZ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cs</a:t>
            </a:r>
            <a:r>
              <a:rPr lang="cs-CZ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/20559</a:t>
            </a:r>
            <a:r>
              <a:rPr lang="cs-CZ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cs-CZ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cs-CZ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Newsletter</a:t>
            </a:r>
            <a:r>
              <a:rPr lang="cs-CZ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cs-CZ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socialni.bydleni</a:t>
            </a:r>
            <a:r>
              <a:rPr lang="cs-CZ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@</a:t>
            </a:r>
            <a:r>
              <a:rPr lang="cs-CZ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mpsv.cz</a:t>
            </a:r>
            <a:r>
              <a:rPr lang="cs-CZ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lang="cs-CZ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0F306-9E2D-4EFC-97AA-B1B21B98FE86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dirty="0" smtClean="0"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08400" y="6092825"/>
            <a:ext cx="47259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Ministerstvo práce a sociálních věcí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Oddělení sociálního bydlení a sociálního začleňování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843213" y="3716338"/>
            <a:ext cx="2736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FB918-68C0-4CE7-B35C-4476CD016F3E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 cstate="print"/>
          <a:srcRect l="9949" t="17461" r="10872" b="12094"/>
          <a:stretch>
            <a:fillRect/>
          </a:stretch>
        </p:blipFill>
        <p:spPr bwMode="auto">
          <a:xfrm>
            <a:off x="0" y="836613"/>
            <a:ext cx="845978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70CF4-D358-4B93-A0DC-9D834B2F7509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14339" name="Picture 2" descr="File:Distribution of population by tenure status, 2015 (% of population) YB17.png"/>
          <p:cNvPicPr>
            <a:picLocks noChangeAspect="1" noChangeArrowheads="1"/>
          </p:cNvPicPr>
          <p:nvPr/>
        </p:nvPicPr>
        <p:blipFill>
          <a:blip r:embed="rId2" cstate="print"/>
          <a:srcRect b="13197"/>
          <a:stretch>
            <a:fillRect/>
          </a:stretch>
        </p:blipFill>
        <p:spPr bwMode="auto">
          <a:xfrm>
            <a:off x="34925" y="908050"/>
            <a:ext cx="910907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Rozdělení obyvatelstva podle právních důvodů užívání nemovitosti –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Obdélník 5"/>
          <p:cNvSpPr>
            <a:spLocks noChangeArrowheads="1"/>
          </p:cNvSpPr>
          <p:nvPr/>
        </p:nvSpPr>
        <p:spPr bwMode="auto">
          <a:xfrm>
            <a:off x="6372225" y="6238875"/>
            <a:ext cx="3203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(% populace)  rok 2015</a:t>
            </a:r>
            <a:br>
              <a:rPr lang="cs-CZ" altLang="cs-CZ"/>
            </a:br>
            <a:r>
              <a:rPr lang="cs-CZ" altLang="cs-CZ" i="1"/>
              <a:t>Zdroj:</a:t>
            </a:r>
            <a:r>
              <a:rPr lang="cs-CZ" altLang="cs-CZ"/>
              <a:t> Eurostat </a:t>
            </a:r>
            <a:r>
              <a:rPr lang="cs-CZ" altLang="cs-CZ" sz="1600">
                <a:hlinkClick r:id="rId3"/>
              </a:rPr>
              <a:t>(ilc_lvho02)</a:t>
            </a:r>
            <a:endParaRPr lang="cs-CZ" altLang="cs-CZ"/>
          </a:p>
        </p:txBody>
      </p:sp>
      <p:sp>
        <p:nvSpPr>
          <p:cNvPr id="7" name="Elipsa 6"/>
          <p:cNvSpPr/>
          <p:nvPr/>
        </p:nvSpPr>
        <p:spPr>
          <a:xfrm>
            <a:off x="3708400" y="908050"/>
            <a:ext cx="431800" cy="5041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9FBE9B-2A24-403B-A600-03E056D3C26B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dirty="0" smtClean="0"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5833" t="18069" r="13321" b="10007"/>
          <a:stretch>
            <a:fillRect/>
          </a:stretch>
        </p:blipFill>
        <p:spPr bwMode="auto">
          <a:xfrm>
            <a:off x="0" y="836613"/>
            <a:ext cx="845978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bydlení v ČR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5D67F-DB6D-479B-B753-04D2C0FED8D6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smtClean="0">
              <a:cs typeface="Arial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529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400" dirty="0" smtClean="0"/>
              <a:t>LEGISLATIVA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s-CZ" dirty="0" smtClean="0"/>
              <a:t>Koncepce sociálního bydlení v ČR 2015 – 2025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s-CZ" dirty="0" smtClean="0"/>
              <a:t>Návrh zákona o sociálním bydlení a o příspěvku na bydlení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cs-CZ" sz="1000" dirty="0" smtClean="0"/>
          </a:p>
          <a:p>
            <a:pPr marL="342900" lvl="1" eaLnBrk="1" hangingPunct="1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cs-CZ" sz="2400" dirty="0" smtClean="0"/>
              <a:t>GESCE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s-CZ" dirty="0" smtClean="0"/>
              <a:t>MPSV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s-CZ" dirty="0" smtClean="0"/>
              <a:t>MMR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s-CZ" dirty="0" smtClean="0"/>
              <a:t>Ministr pro lidská práva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cs-CZ" sz="10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400" dirty="0" smtClean="0"/>
              <a:t>MPSV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s-CZ" dirty="0" smtClean="0"/>
              <a:t>Oddělení sociálního bydlení a sociálního začleňování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s-CZ" dirty="0" smtClean="0"/>
              <a:t>Projekt Podpora sociálního bydlení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42938"/>
            <a:ext cx="7594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ZSB - Formy podpory sociálního bydlení</a:t>
            </a:r>
            <a:endParaRPr lang="cs-CZ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44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13738-759B-454D-8318-7E9BDB2D56D5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smtClean="0"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0825" y="1576388"/>
            <a:ext cx="8139113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6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57150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Sociální byty                            	</a:t>
            </a:r>
            <a:r>
              <a:rPr lang="cs-CZ" altLang="cs-CZ" sz="26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podporované bydlení, sociální nájemné</a:t>
            </a:r>
          </a:p>
          <a:p>
            <a:pPr marL="57150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6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57150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Sociální byty s podporou sociální práce                           </a:t>
            </a:r>
            <a:r>
              <a:rPr lang="cs-CZ" altLang="cs-CZ" sz="26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vždy spojeno se sociální prací, sociální nájemné</a:t>
            </a:r>
          </a:p>
          <a:p>
            <a:pPr marL="57150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6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57150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Příspěvek na bydlení </a:t>
            </a:r>
            <a:r>
              <a:rPr lang="cs-CZ" altLang="cs-CZ" sz="26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(nejen pro klienty sociálního bydlení)</a:t>
            </a:r>
          </a:p>
          <a:p>
            <a:pPr marL="57150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26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6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+ </a:t>
            </a:r>
            <a:r>
              <a:rPr lang="cs-CZ" altLang="cs-CZ" sz="2600" b="1" u="sng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sociální práce </a:t>
            </a:r>
            <a:r>
              <a:rPr lang="cs-CZ" altLang="cs-CZ" sz="26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a intenzivní </a:t>
            </a:r>
            <a:r>
              <a:rPr lang="cs-CZ" altLang="cs-CZ" sz="2600" b="1" u="sng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prevence</a:t>
            </a:r>
            <a:r>
              <a:rPr lang="cs-CZ" altLang="cs-CZ" sz="26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ztráty bydlení prostřednictvím navýšení počtu sociálních pracovníků </a:t>
            </a:r>
            <a:endParaRPr lang="cs-CZ" altLang="cs-CZ" sz="26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Šipka doprava 18"/>
          <p:cNvSpPr/>
          <p:nvPr/>
        </p:nvSpPr>
        <p:spPr>
          <a:xfrm>
            <a:off x="2843213" y="1874838"/>
            <a:ext cx="1873250" cy="6905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Šipka doprava 19"/>
          <p:cNvSpPr/>
          <p:nvPr/>
        </p:nvSpPr>
        <p:spPr>
          <a:xfrm>
            <a:off x="6443663" y="3068638"/>
            <a:ext cx="1368425" cy="6905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Zákon o SB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9017B-4593-46A0-9AA1-7FD4896E4F92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smtClean="0">
              <a:cs typeface="Arial" pitchFamily="34" charset="0"/>
            </a:endParaRPr>
          </a:p>
        </p:txBody>
      </p:sp>
      <p:sp>
        <p:nvSpPr>
          <p:cNvPr id="10" name="Zástupný symbol pro obsah 9"/>
          <p:cNvSpPr txBox="1">
            <a:spLocks noGrp="1"/>
          </p:cNvSpPr>
          <p:nvPr>
            <p:ph idx="1"/>
          </p:nvPr>
        </p:nvSpPr>
        <p:spPr>
          <a:xfrm>
            <a:off x="457200" y="1538288"/>
            <a:ext cx="7620000" cy="4338637"/>
          </a:xfr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Cíl: řešit situaci osob v bytové nouzi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(osoba bez bydlení, vynakládá na bydlení více než 40 % započitatelných příjmů , a zároveň příjem společně posuzovaných osob, po úhradě nákladů na bydlení, nepřesahují 1,6 násobku životního minima) </a:t>
            </a:r>
          </a:p>
          <a:p>
            <a:pPr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ze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právní nárok na </a:t>
            </a:r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dotace </a:t>
            </a:r>
            <a:b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 byty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(stavbu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opravu, pronájem a provoz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sociálních 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bytů)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dotace na oblast sociální práce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zákona počítal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tím, že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některé obce nebudou mít dostatečné možnosti byty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zajistit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záchytný systém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přebere odpovědnost za danou obec.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(ÚP + SFRB)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zákona o sociálním bydlení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CE639-A8E3-4F8B-AAE6-361B53B1D038}" type="slidenum">
              <a:rPr lang="cs-CZ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smtClean="0">
              <a:cs typeface="Arial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16100"/>
            <a:ext cx="7620000" cy="4060825"/>
          </a:xfrm>
        </p:spPr>
        <p:txBody>
          <a:bodyPr/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zákona o sociálním bydlení a o příspěvku na bydlení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byl 8. března 2017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vládou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usnesením č. 163 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Bylo přiděleno číslo sněmovního tisku (ST 1065) a byl odeslán do Poslanecké sněmovny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Garančním výborem = Výbor pro sociální politiku, zpravodajem - poslankyně MUDr. Jitka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Chalánková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čtení začalo 11. dubna 2017, nicméně návrh nedošel k hlasování – třikrát přerušeno, konec volebního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sz="2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11030</TotalTime>
  <Words>739</Words>
  <Application>Microsoft Office PowerPoint</Application>
  <PresentationFormat>Předvádění na obrazovce (4:3)</PresentationFormat>
  <Paragraphs>224</Paragraphs>
  <Slides>26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Cambria</vt:lpstr>
      <vt:lpstr>Calibri</vt:lpstr>
      <vt:lpstr>Mangal</vt:lpstr>
      <vt:lpstr>Arial Unicode MS</vt:lpstr>
      <vt:lpstr>Sousedství</vt:lpstr>
      <vt:lpstr> Sociální bydlení a jeho implementace v ČR  - pilotní testování v obcích  Regionální seminář na téma  Sociální bydlení – Jihlava 7. 11. 2017</vt:lpstr>
      <vt:lpstr>Sociální bydlení  Situace v ČR </vt:lpstr>
      <vt:lpstr>Snímek 3</vt:lpstr>
      <vt:lpstr>Rozdělení obyvatelstva podle právních důvodů užívání nemovitosti – Eurostat 2015</vt:lpstr>
      <vt:lpstr>Snímek 5</vt:lpstr>
      <vt:lpstr>Sociální bydlení v ČR</vt:lpstr>
      <vt:lpstr>ZSB - Formy podpory sociálního bydlení</vt:lpstr>
      <vt:lpstr>Zákon o SB</vt:lpstr>
      <vt:lpstr>Stav zákona o sociálním bydlení</vt:lpstr>
      <vt:lpstr>Projekt MPSV  Podpora sociálního bydlení </vt:lpstr>
      <vt:lpstr>Základní informace</vt:lpstr>
      <vt:lpstr>Cíle projektu</vt:lpstr>
      <vt:lpstr>Teorie změny</vt:lpstr>
      <vt:lpstr>Diagram vazeb projektu</vt:lpstr>
      <vt:lpstr>Spolupráce s obcemi</vt:lpstr>
      <vt:lpstr>Provázanost projektu MPSV a projektů obcí</vt:lpstr>
      <vt:lpstr>Projekty obcí</vt:lpstr>
      <vt:lpstr>Kontaktní centrum</vt:lpstr>
      <vt:lpstr>Kontaktní centrum</vt:lpstr>
      <vt:lpstr>Kontaktní centrum</vt:lpstr>
      <vt:lpstr>Expertní skupina</vt:lpstr>
      <vt:lpstr>Mezinárodní spolupráce</vt:lpstr>
      <vt:lpstr>Analýzy</vt:lpstr>
      <vt:lpstr>Aktuální stav a další aktivity v projektu</vt:lpstr>
      <vt:lpstr>Projekt MPSV  Podpora sociálního bydlení </vt:lpstr>
      <vt:lpstr>Děkuji za pozornost.   Barbora Špicarová Stašková garant Kontaktního centra SB (MPSV)  barbora.staskova@mpsv.cz  +420 777 435 441  http://www.mpsv.cz/cs/20559  Newsletter: socialni.bydleni@mpsv.cz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BS</dc:creator>
  <cp:lastModifiedBy>Uživatel</cp:lastModifiedBy>
  <cp:revision>407</cp:revision>
  <cp:lastPrinted>2017-11-06T15:16:58Z</cp:lastPrinted>
  <dcterms:created xsi:type="dcterms:W3CDTF">2015-05-26T11:30:55Z</dcterms:created>
  <dcterms:modified xsi:type="dcterms:W3CDTF">2017-11-07T07:02:50Z</dcterms:modified>
</cp:coreProperties>
</file>