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8" r:id="rId2"/>
    <p:sldMasterId id="2147483660" r:id="rId3"/>
    <p:sldMasterId id="2147483672" r:id="rId4"/>
    <p:sldMasterId id="2147483684" r:id="rId5"/>
    <p:sldMasterId id="2147483696" r:id="rId6"/>
  </p:sldMasterIdLst>
  <p:notesMasterIdLst>
    <p:notesMasterId r:id="rId16"/>
  </p:notesMasterIdLst>
  <p:handoutMasterIdLst>
    <p:handoutMasterId r:id="rId17"/>
  </p:handoutMasterIdLst>
  <p:sldIdLst>
    <p:sldId id="256" r:id="rId7"/>
    <p:sldId id="262" r:id="rId8"/>
    <p:sldId id="270" r:id="rId9"/>
    <p:sldId id="299" r:id="rId10"/>
    <p:sldId id="303" r:id="rId11"/>
    <p:sldId id="301" r:id="rId12"/>
    <p:sldId id="302" r:id="rId13"/>
    <p:sldId id="284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9F92"/>
    <a:srgbClr val="3DACA1"/>
    <a:srgbClr val="41A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82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3C9F5-8ED1-9947-ACF8-99656022970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EC3C4-0D88-544B-A57F-656332ED4D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9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22DC5-1B9D-8240-90D9-89A1A84E84D5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4CBA0-FA75-4246-9F97-0E5CE6C34D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5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4CBA0-FA75-4246-9F97-0E5CE6C34D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0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4CBA0-FA75-4246-9F97-0E5CE6C34D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4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4CBA0-FA75-4246-9F97-0E5CE6C34D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40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4CBA0-FA75-4246-9F97-0E5CE6C34D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5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4CBA0-FA75-4246-9F97-0E5CE6C34D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29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4CBA0-FA75-4246-9F97-0E5CE6C34D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5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3699-91DF-D549-AC51-E5B8AF8C3C1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336-095D-284D-B3D8-506596E5F1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0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3699-91DF-D549-AC51-E5B8AF8C3C1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336-095D-284D-B3D8-506596E5F1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1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3699-91DF-D549-AC51-E5B8AF8C3C1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336-095D-284D-B3D8-506596E5F1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4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BF6A-D0E2-0A44-935D-8D80BBB8545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A0E9-6A03-9F4F-BB3D-0B24814E306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97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BF6A-D0E2-0A44-935D-8D80BBB8545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A0E9-6A03-9F4F-BB3D-0B24814E306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37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BF6A-D0E2-0A44-935D-8D80BBB8545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A0E9-6A03-9F4F-BB3D-0B24814E306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BF6A-D0E2-0A44-935D-8D80BBB8545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A0E9-6A03-9F4F-BB3D-0B24814E306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6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BF6A-D0E2-0A44-935D-8D80BBB8545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A0E9-6A03-9F4F-BB3D-0B24814E306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78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BF6A-D0E2-0A44-935D-8D80BBB8545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A0E9-6A03-9F4F-BB3D-0B24814E306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86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BF6A-D0E2-0A44-935D-8D80BBB8545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A0E9-6A03-9F4F-BB3D-0B24814E306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77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BF6A-D0E2-0A44-935D-8D80BBB8545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A0E9-6A03-9F4F-BB3D-0B24814E306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7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3699-91DF-D549-AC51-E5B8AF8C3C1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336-095D-284D-B3D8-506596E5F1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9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BF6A-D0E2-0A44-935D-8D80BBB8545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A0E9-6A03-9F4F-BB3D-0B24814E306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19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BF6A-D0E2-0A44-935D-8D80BBB8545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A0E9-6A03-9F4F-BB3D-0B24814E306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26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BF6A-D0E2-0A44-935D-8D80BBB8545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A0E9-6A03-9F4F-BB3D-0B24814E306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43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62C3-305A-7B46-BF2D-DA6ECC0A8DE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1960-DE03-174F-A654-578A825904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02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62C3-305A-7B46-BF2D-DA6ECC0A8DE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1960-DE03-174F-A654-578A825904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3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62C3-305A-7B46-BF2D-DA6ECC0A8DE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1960-DE03-174F-A654-578A825904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88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62C3-305A-7B46-BF2D-DA6ECC0A8DE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1960-DE03-174F-A654-578A825904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22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62C3-305A-7B46-BF2D-DA6ECC0A8DE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1960-DE03-174F-A654-578A825904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96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62C3-305A-7B46-BF2D-DA6ECC0A8DE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1960-DE03-174F-A654-578A825904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27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62C3-305A-7B46-BF2D-DA6ECC0A8DE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1960-DE03-174F-A654-578A825904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9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3699-91DF-D549-AC51-E5B8AF8C3C1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336-095D-284D-B3D8-506596E5F1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1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62C3-305A-7B46-BF2D-DA6ECC0A8DE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1960-DE03-174F-A654-578A825904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07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62C3-305A-7B46-BF2D-DA6ECC0A8DE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1960-DE03-174F-A654-578A825904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90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62C3-305A-7B46-BF2D-DA6ECC0A8DE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1960-DE03-174F-A654-578A825904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06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62C3-305A-7B46-BF2D-DA6ECC0A8DE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1960-DE03-174F-A654-578A825904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25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595-462A-054B-8F58-57F9AB0B34B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CBBF-90B2-244A-B415-FAB9762E22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04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595-462A-054B-8F58-57F9AB0B34B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CBBF-90B2-244A-B415-FAB9762E22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26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595-462A-054B-8F58-57F9AB0B34B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CBBF-90B2-244A-B415-FAB9762E22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22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595-462A-054B-8F58-57F9AB0B34B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CBBF-90B2-244A-B415-FAB9762E22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897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595-462A-054B-8F58-57F9AB0B34B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CBBF-90B2-244A-B415-FAB9762E22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7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595-462A-054B-8F58-57F9AB0B34B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CBBF-90B2-244A-B415-FAB9762E22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9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3699-91DF-D549-AC51-E5B8AF8C3C1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336-095D-284D-B3D8-506596E5F1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971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595-462A-054B-8F58-57F9AB0B34B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CBBF-90B2-244A-B415-FAB9762E22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60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595-462A-054B-8F58-57F9AB0B34B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CBBF-90B2-244A-B415-FAB9762E22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49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595-462A-054B-8F58-57F9AB0B34B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CBBF-90B2-244A-B415-FAB9762E22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40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595-462A-054B-8F58-57F9AB0B34B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CBBF-90B2-244A-B415-FAB9762E22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44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595-462A-054B-8F58-57F9AB0B34B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CBBF-90B2-244A-B415-FAB9762E22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565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0C13-C75A-B44B-8A54-F5C539FEC8B5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58BF-0B76-4543-AE24-39650BE483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13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0C13-C75A-B44B-8A54-F5C539FEC8B5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58BF-0B76-4543-AE24-39650BE483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0C13-C75A-B44B-8A54-F5C539FEC8B5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58BF-0B76-4543-AE24-39650BE483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296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0C13-C75A-B44B-8A54-F5C539FEC8B5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58BF-0B76-4543-AE24-39650BE483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293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0C13-C75A-B44B-8A54-F5C539FEC8B5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58BF-0B76-4543-AE24-39650BE483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2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3699-91DF-D549-AC51-E5B8AF8C3C1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336-095D-284D-B3D8-506596E5F1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79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0C13-C75A-B44B-8A54-F5C539FEC8B5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58BF-0B76-4543-AE24-39650BE483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721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0C13-C75A-B44B-8A54-F5C539FEC8B5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58BF-0B76-4543-AE24-39650BE483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821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0C13-C75A-B44B-8A54-F5C539FEC8B5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58BF-0B76-4543-AE24-39650BE483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798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0C13-C75A-B44B-8A54-F5C539FEC8B5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58BF-0B76-4543-AE24-39650BE483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275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0C13-C75A-B44B-8A54-F5C539FEC8B5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58BF-0B76-4543-AE24-39650BE483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98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0C13-C75A-B44B-8A54-F5C539FEC8B5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58BF-0B76-4543-AE24-39650BE483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092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149-BA25-974A-ADD6-D20D8BFCF758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F370-A367-DE4E-A274-F5E2550AEE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790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149-BA25-974A-ADD6-D20D8BFCF758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F370-A367-DE4E-A274-F5E2550AEE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855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149-BA25-974A-ADD6-D20D8BFCF758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F370-A367-DE4E-A274-F5E2550AEE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417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149-BA25-974A-ADD6-D20D8BFCF758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F370-A367-DE4E-A274-F5E2550AEE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3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3699-91DF-D549-AC51-E5B8AF8C3C1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336-095D-284D-B3D8-506596E5F1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131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149-BA25-974A-ADD6-D20D8BFCF758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F370-A367-DE4E-A274-F5E2550AEE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39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149-BA25-974A-ADD6-D20D8BFCF758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F370-A367-DE4E-A274-F5E2550AEE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116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149-BA25-974A-ADD6-D20D8BFCF758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F370-A367-DE4E-A274-F5E2550AEE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732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149-BA25-974A-ADD6-D20D8BFCF758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F370-A367-DE4E-A274-F5E2550AEE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99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149-BA25-974A-ADD6-D20D8BFCF758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F370-A367-DE4E-A274-F5E2550AEE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692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149-BA25-974A-ADD6-D20D8BFCF758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F370-A367-DE4E-A274-F5E2550AEE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752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149-BA25-974A-ADD6-D20D8BFCF758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F370-A367-DE4E-A274-F5E2550AEE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7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3699-91DF-D549-AC51-E5B8AF8C3C1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336-095D-284D-B3D8-506596E5F1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5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3699-91DF-D549-AC51-E5B8AF8C3C1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336-095D-284D-B3D8-506596E5F1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3699-91DF-D549-AC51-E5B8AF8C3C1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D336-095D-284D-B3D8-506596E5F1D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83227" y="13450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3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3DACA1">
                <a:alpha val="30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5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3699-91DF-D549-AC51-E5B8AF8C3C1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Tilia</a:t>
            </a:r>
            <a:r>
              <a:rPr lang="en-US" dirty="0"/>
              <a:t> Impact Ventures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CD336-095D-284D-B3D8-506596E5F1D8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Picture 6" descr="TILIA LOGO PRESENTATION SLIDE-05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44" y="705045"/>
            <a:ext cx="9294090" cy="103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4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5BF6A-D0E2-0A44-935D-8D80BBB8545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2A0E9-6A03-9F4F-BB3D-0B24814E306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98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762C3-305A-7B46-BF2D-DA6ECC0A8DE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31960-DE03-174F-A654-578A825904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8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3A595-462A-054B-8F58-57F9AB0B34B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1CBBF-90B2-244A-B415-FAB9762E22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4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10C13-C75A-B44B-8A54-F5C539FEC8B5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D58BF-0B76-4543-AE24-39650BE483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1A149-BA25-974A-ADD6-D20D8BFCF758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2F370-A367-DE4E-A274-F5E2550AEEB4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TILIA LOGO PRESENTATION SLIDE-05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91"/>
            <a:ext cx="9144000" cy="101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3102"/>
            <a:ext cx="7772400" cy="1617028"/>
          </a:xfrm>
        </p:spPr>
        <p:txBody>
          <a:bodyPr>
            <a:noAutofit/>
          </a:bodyPr>
          <a:lstStyle/>
          <a:p>
            <a:pPr algn="ctr"/>
            <a:r>
              <a:rPr lang="cs-CZ" sz="3800" dirty="0">
                <a:latin typeface="JohnSans Heavy Pro"/>
                <a:cs typeface="JohnSans Heavy Pro"/>
              </a:rPr>
              <a:t>Finance pro společenský dopad </a:t>
            </a:r>
            <a:br>
              <a:rPr lang="cs-CZ" sz="3800" dirty="0">
                <a:latin typeface="JohnSans Heavy Pro"/>
                <a:cs typeface="JohnSans Heavy Pro"/>
              </a:rPr>
            </a:br>
            <a:r>
              <a:rPr lang="cs-CZ" sz="3800" dirty="0">
                <a:latin typeface="JohnSans Heavy Pro"/>
                <a:cs typeface="JohnSans Heavy Pro"/>
              </a:rPr>
              <a:t>a </a:t>
            </a:r>
            <a:r>
              <a:rPr lang="cs-CZ" sz="3800" dirty="0" err="1">
                <a:latin typeface="JohnSans Heavy Pro"/>
                <a:cs typeface="JohnSans Heavy Pro"/>
              </a:rPr>
              <a:t>Tilia</a:t>
            </a:r>
            <a:r>
              <a:rPr lang="cs-CZ" sz="3800" dirty="0">
                <a:latin typeface="JohnSans Heavy Pro"/>
                <a:cs typeface="JohnSans Heavy Pro"/>
              </a:rPr>
              <a:t> </a:t>
            </a:r>
            <a:r>
              <a:rPr lang="cs-CZ" sz="3800" dirty="0" err="1">
                <a:latin typeface="JohnSans Heavy Pro"/>
                <a:cs typeface="JohnSans Heavy Pro"/>
              </a:rPr>
              <a:t>Impact</a:t>
            </a:r>
            <a:r>
              <a:rPr lang="cs-CZ" sz="3800" dirty="0">
                <a:latin typeface="JohnSans Heavy Pro"/>
                <a:cs typeface="JohnSans Heavy Pro"/>
              </a:rPr>
              <a:t> </a:t>
            </a:r>
            <a:r>
              <a:rPr lang="cs-CZ" sz="3800" dirty="0" err="1">
                <a:latin typeface="JohnSans Heavy Pro"/>
                <a:cs typeface="JohnSans Heavy Pro"/>
              </a:rPr>
              <a:t>Ventures</a:t>
            </a:r>
            <a:endParaRPr lang="en-US" sz="3800" dirty="0">
              <a:latin typeface="JohnSans Heavy Pro"/>
              <a:cs typeface="JohnSans Heavy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57347"/>
            <a:ext cx="6400800" cy="44531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41ADA3"/>
                </a:solidFill>
                <a:latin typeface="JohnSans Medium Pro"/>
                <a:cs typeface="JohnSans Medium Pro"/>
              </a:rPr>
              <a:t>První investiční fond v ČR zaměřený na dopadové investice</a:t>
            </a:r>
            <a:endParaRPr lang="en-US" sz="2000" dirty="0">
              <a:solidFill>
                <a:srgbClr val="41ADA3"/>
              </a:solidFill>
              <a:latin typeface="JohnSans Medium Pro"/>
              <a:cs typeface="JohnSans Medium Pro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0C226EE-5B2F-4667-BA66-37D484C94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636" y="4696630"/>
            <a:ext cx="1416608" cy="12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6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Co je dopadová investice?</a:t>
            </a:r>
            <a:endParaRPr lang="en-US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CA4D66C-640C-462D-9540-14CA91DAB415}"/>
              </a:ext>
            </a:extLst>
          </p:cNvPr>
          <p:cNvSpPr txBox="1"/>
          <p:nvPr/>
        </p:nvSpPr>
        <p:spPr>
          <a:xfrm>
            <a:off x="339475" y="6404785"/>
            <a:ext cx="87077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41ADA3"/>
                </a:solidFill>
                <a:latin typeface="JohnSans Heavy Pro"/>
                <a:cs typeface="JohnSans Heavy Pro"/>
              </a:rPr>
              <a:t>WE DRIVE IMPACT. TOGETHER.</a:t>
            </a:r>
          </a:p>
        </p:txBody>
      </p:sp>
      <p:pic>
        <p:nvPicPr>
          <p:cNvPr id="8" name="Picture 7" descr="TILIA LOGO PRESENTATION SLIDE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97" y="5853545"/>
            <a:ext cx="1301738" cy="1004455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8CBF7579-A81A-4F7D-AC50-029F88CA1800}"/>
              </a:ext>
            </a:extLst>
          </p:cNvPr>
          <p:cNvCxnSpPr/>
          <p:nvPr/>
        </p:nvCxnSpPr>
        <p:spPr>
          <a:xfrm>
            <a:off x="1221893" y="2773018"/>
            <a:ext cx="67002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847A2BD-75EB-4611-AECE-D7E6323611F6}"/>
              </a:ext>
            </a:extLst>
          </p:cNvPr>
          <p:cNvCxnSpPr/>
          <p:nvPr/>
        </p:nvCxnSpPr>
        <p:spPr>
          <a:xfrm>
            <a:off x="1221893" y="2464905"/>
            <a:ext cx="0" cy="6460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198250C-AEFB-4090-8574-59E9935A929E}"/>
              </a:ext>
            </a:extLst>
          </p:cNvPr>
          <p:cNvCxnSpPr/>
          <p:nvPr/>
        </p:nvCxnSpPr>
        <p:spPr>
          <a:xfrm>
            <a:off x="3107635" y="2449996"/>
            <a:ext cx="0" cy="6460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9243E986-2DCE-4BF1-B3BB-177FB148706F}"/>
              </a:ext>
            </a:extLst>
          </p:cNvPr>
          <p:cNvCxnSpPr/>
          <p:nvPr/>
        </p:nvCxnSpPr>
        <p:spPr>
          <a:xfrm>
            <a:off x="5663541" y="2410240"/>
            <a:ext cx="0" cy="6460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B1F2B97-526B-4984-AFE4-F6FCC79001D8}"/>
              </a:ext>
            </a:extLst>
          </p:cNvPr>
          <p:cNvCxnSpPr/>
          <p:nvPr/>
        </p:nvCxnSpPr>
        <p:spPr>
          <a:xfrm>
            <a:off x="7922107" y="2410240"/>
            <a:ext cx="0" cy="6460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8502BFD4-F8AA-465E-9322-AC5781EAD20D}"/>
              </a:ext>
            </a:extLst>
          </p:cNvPr>
          <p:cNvSpPr/>
          <p:nvPr/>
        </p:nvSpPr>
        <p:spPr>
          <a:xfrm>
            <a:off x="4191473" y="1690090"/>
            <a:ext cx="457194" cy="57605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8D341B3-41A8-4FA7-ABED-9F9C1CC2244C}"/>
              </a:ext>
            </a:extLst>
          </p:cNvPr>
          <p:cNvSpPr txBox="1"/>
          <p:nvPr/>
        </p:nvSpPr>
        <p:spPr>
          <a:xfrm>
            <a:off x="516836" y="1644637"/>
            <a:ext cx="1410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JohnSans Text Pro" panose="02000503070000020003" pitchFamily="50" charset="-18"/>
              </a:rPr>
              <a:t>Neziskové financování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575E374-EB44-4F27-B4C8-EE5A768AF530}"/>
              </a:ext>
            </a:extLst>
          </p:cNvPr>
          <p:cNvSpPr txBox="1"/>
          <p:nvPr/>
        </p:nvSpPr>
        <p:spPr>
          <a:xfrm>
            <a:off x="7259292" y="1646982"/>
            <a:ext cx="132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JohnSans Text Pro" panose="02000503070000020003" pitchFamily="50" charset="-18"/>
              </a:rPr>
              <a:t>Komerční investice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FF4787C-45CE-4A86-94D9-804D97887089}"/>
              </a:ext>
            </a:extLst>
          </p:cNvPr>
          <p:cNvSpPr txBox="1"/>
          <p:nvPr/>
        </p:nvSpPr>
        <p:spPr>
          <a:xfrm>
            <a:off x="3777799" y="2311994"/>
            <a:ext cx="132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JohnSans Text Pro" panose="02000503070000020003" pitchFamily="50" charset="-18"/>
              </a:rPr>
              <a:t>HYBRID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5547542-8647-4934-A025-03DA93E39AB5}"/>
              </a:ext>
            </a:extLst>
          </p:cNvPr>
          <p:cNvSpPr txBox="1"/>
          <p:nvPr/>
        </p:nvSpPr>
        <p:spPr>
          <a:xfrm>
            <a:off x="1179649" y="3424888"/>
            <a:ext cx="2130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JohnSans Text Pro" panose="02000503070000020003" pitchFamily="50" charset="-18"/>
              </a:rPr>
              <a:t>Žádný výnos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JohnSans Text Pro" panose="02000503070000020003" pitchFamily="50" charset="-18"/>
              </a:rPr>
              <a:t>Krátkodobý horizont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052758E-49AF-49F6-86FD-211EE715D7FB}"/>
              </a:ext>
            </a:extLst>
          </p:cNvPr>
          <p:cNvSpPr txBox="1"/>
          <p:nvPr/>
        </p:nvSpPr>
        <p:spPr>
          <a:xfrm>
            <a:off x="3506963" y="3368984"/>
            <a:ext cx="21300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JohnSans Text Pro" panose="02000503070000020003" pitchFamily="50" charset="-18"/>
              </a:rPr>
              <a:t>Mírné výnosy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JohnSans Text Pro" panose="02000503070000020003" pitchFamily="50" charset="-18"/>
              </a:rPr>
              <a:t>Málo možností „exitu“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JohnSans Text Pro" panose="02000503070000020003" pitchFamily="50" charset="-18"/>
              </a:rPr>
              <a:t>Neexistuje pouze jedno, univerzální nastavení financování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33D2D4C-D58D-4A26-A9EA-1EE590931CBD}"/>
              </a:ext>
            </a:extLst>
          </p:cNvPr>
          <p:cNvSpPr txBox="1"/>
          <p:nvPr/>
        </p:nvSpPr>
        <p:spPr>
          <a:xfrm>
            <a:off x="5943823" y="3371916"/>
            <a:ext cx="2130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JohnSans Text Pro" panose="02000503070000020003" pitchFamily="50" charset="-18"/>
              </a:rPr>
              <a:t>Tržní výnosy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JohnSans Text Pro" panose="02000503070000020003" pitchFamily="50" charset="-18"/>
              </a:rPr>
              <a:t>Možnosti „exitu“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110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85800" y="125281"/>
            <a:ext cx="7772400" cy="1004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dirty="0">
                <a:latin typeface="JohnSans Heavy Pro"/>
                <a:cs typeface="JohnSans Heavy Pro"/>
              </a:rPr>
              <a:t>Proč</a:t>
            </a:r>
            <a:r>
              <a:rPr lang="cs-CZ" sz="4000" dirty="0">
                <a:latin typeface="JohnSans Heavy Pro"/>
                <a:cs typeface="JohnSans Heavy Pro"/>
              </a:rPr>
              <a:t> </a:t>
            </a:r>
            <a:r>
              <a:rPr lang="cs-CZ" sz="4000" dirty="0" err="1">
                <a:latin typeface="JohnSans Heavy Pro"/>
                <a:cs typeface="JohnSans Heavy Pro"/>
              </a:rPr>
              <a:t>Tilia</a:t>
            </a:r>
            <a:r>
              <a:rPr lang="cs-CZ" sz="4000" dirty="0">
                <a:latin typeface="JohnSans Heavy Pro"/>
                <a:cs typeface="JohnSans Heavy Pro"/>
              </a:rPr>
              <a:t>?</a:t>
            </a:r>
            <a:endParaRPr lang="en-US" sz="4000" dirty="0">
              <a:latin typeface="JohnSans Heavy Pro"/>
              <a:cs typeface="JohnSans Heavy Pro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29381C4-8EC4-43C5-81D2-D109548B3636}"/>
              </a:ext>
            </a:extLst>
          </p:cNvPr>
          <p:cNvSpPr txBox="1"/>
          <p:nvPr/>
        </p:nvSpPr>
        <p:spPr>
          <a:xfrm>
            <a:off x="819887" y="1864915"/>
            <a:ext cx="81900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JohnSans Medium Pro"/>
              </a:rPr>
              <a:t>Řeší n</a:t>
            </a:r>
            <a:r>
              <a:rPr lang="de-DE" b="1" dirty="0" err="1">
                <a:latin typeface="JohnSans Medium Pro"/>
              </a:rPr>
              <a:t>edostatek</a:t>
            </a:r>
            <a:r>
              <a:rPr lang="de-DE" b="1" dirty="0">
                <a:latin typeface="JohnSans Medium Pro"/>
              </a:rPr>
              <a:t> </a:t>
            </a:r>
            <a:r>
              <a:rPr lang="de-DE" b="1" dirty="0" err="1">
                <a:latin typeface="JohnSans Medium Pro"/>
              </a:rPr>
              <a:t>systematického</a:t>
            </a:r>
            <a:r>
              <a:rPr lang="de-DE" b="1" dirty="0">
                <a:latin typeface="JohnSans Medium Pro"/>
              </a:rPr>
              <a:t> </a:t>
            </a:r>
            <a:r>
              <a:rPr lang="de-DE" b="1" dirty="0" err="1">
                <a:latin typeface="JohnSans Medium Pro"/>
              </a:rPr>
              <a:t>rizikového</a:t>
            </a:r>
            <a:r>
              <a:rPr lang="de-DE" b="1" dirty="0">
                <a:latin typeface="JohnSans Medium Pro"/>
              </a:rPr>
              <a:t> </a:t>
            </a:r>
            <a:r>
              <a:rPr lang="de-DE" b="1" dirty="0" err="1">
                <a:latin typeface="JohnSans Medium Pro"/>
              </a:rPr>
              <a:t>kapitálu</a:t>
            </a:r>
            <a:r>
              <a:rPr lang="de-DE" b="1" dirty="0">
                <a:latin typeface="JohnSans Medium Pro"/>
              </a:rPr>
              <a:t> pro </a:t>
            </a:r>
            <a:r>
              <a:rPr lang="de-DE" b="1" dirty="0" err="1">
                <a:latin typeface="JohnSans Medium Pro"/>
              </a:rPr>
              <a:t>sociální</a:t>
            </a:r>
            <a:r>
              <a:rPr lang="de-DE" b="1" dirty="0">
                <a:latin typeface="JohnSans Medium Pro"/>
              </a:rPr>
              <a:t> </a:t>
            </a:r>
            <a:r>
              <a:rPr lang="de-DE" b="1" dirty="0" err="1">
                <a:latin typeface="JohnSans Medium Pro"/>
              </a:rPr>
              <a:t>inovace</a:t>
            </a:r>
            <a:endParaRPr lang="de-DE" b="1" dirty="0">
              <a:latin typeface="JohnSans Medium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latin typeface="JohnSans Medium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latin typeface="JohnSans Medium Pro"/>
              </a:rPr>
              <a:t>Pilot</a:t>
            </a:r>
            <a:r>
              <a:rPr lang="cs-CZ" b="1" dirty="0" err="1">
                <a:latin typeface="JohnSans Medium Pro"/>
              </a:rPr>
              <a:t>uje</a:t>
            </a:r>
            <a:r>
              <a:rPr lang="de-DE" b="1" dirty="0">
                <a:latin typeface="JohnSans Medium Pro"/>
              </a:rPr>
              <a:t> </a:t>
            </a:r>
            <a:r>
              <a:rPr lang="de-DE" b="1" dirty="0" err="1">
                <a:latin typeface="JohnSans Medium Pro"/>
              </a:rPr>
              <a:t>nov</a:t>
            </a:r>
            <a:r>
              <a:rPr lang="cs-CZ" b="1" dirty="0">
                <a:latin typeface="JohnSans Medium Pro"/>
              </a:rPr>
              <a:t>é</a:t>
            </a:r>
            <a:r>
              <a:rPr lang="de-DE" b="1" dirty="0">
                <a:latin typeface="JohnSans Medium Pro"/>
              </a:rPr>
              <a:t> </a:t>
            </a:r>
            <a:r>
              <a:rPr lang="de-DE" b="1" dirty="0" err="1">
                <a:latin typeface="JohnSans Medium Pro"/>
              </a:rPr>
              <a:t>for</a:t>
            </a:r>
            <a:r>
              <a:rPr lang="cs-CZ" b="1" dirty="0">
                <a:latin typeface="JohnSans Medium Pro"/>
              </a:rPr>
              <a:t>my</a:t>
            </a:r>
            <a:r>
              <a:rPr lang="de-DE" b="1" dirty="0">
                <a:latin typeface="JohnSans Medium Pro"/>
              </a:rPr>
              <a:t> </a:t>
            </a:r>
            <a:r>
              <a:rPr lang="de-DE" b="1" dirty="0" err="1">
                <a:latin typeface="JohnSans Medium Pro"/>
              </a:rPr>
              <a:t>financování</a:t>
            </a:r>
            <a:r>
              <a:rPr lang="de-DE" b="1" dirty="0">
                <a:latin typeface="JohnSans Medium Pro"/>
              </a:rPr>
              <a:t> pro </a:t>
            </a:r>
            <a:r>
              <a:rPr lang="de-DE" b="1" dirty="0" err="1">
                <a:latin typeface="JohnSans Medium Pro"/>
              </a:rPr>
              <a:t>sociální</a:t>
            </a:r>
            <a:r>
              <a:rPr lang="de-DE" b="1" dirty="0">
                <a:latin typeface="JohnSans Medium Pro"/>
              </a:rPr>
              <a:t> </a:t>
            </a:r>
            <a:r>
              <a:rPr lang="de-DE" b="1" dirty="0" err="1">
                <a:latin typeface="JohnSans Medium Pro"/>
              </a:rPr>
              <a:t>sektor</a:t>
            </a:r>
            <a:r>
              <a:rPr lang="de-DE" b="1" dirty="0">
                <a:latin typeface="JohnSans Medium Pro"/>
              </a:rPr>
              <a:t>, </a:t>
            </a:r>
            <a:r>
              <a:rPr lang="cs-CZ" b="1" dirty="0">
                <a:latin typeface="JohnSans Medium Pro"/>
              </a:rPr>
              <a:t>s cílem rozvinout</a:t>
            </a:r>
            <a:r>
              <a:rPr lang="de-DE" b="1" dirty="0">
                <a:latin typeface="JohnSans Medium Pro"/>
              </a:rPr>
              <a:t> </a:t>
            </a:r>
            <a:r>
              <a:rPr lang="de-DE" b="1" dirty="0" err="1">
                <a:latin typeface="JohnSans Medium Pro"/>
              </a:rPr>
              <a:t>sociální</a:t>
            </a:r>
            <a:r>
              <a:rPr lang="de-DE" b="1" dirty="0">
                <a:latin typeface="JohnSans Medium Pro"/>
              </a:rPr>
              <a:t> a </a:t>
            </a:r>
            <a:r>
              <a:rPr lang="de-DE" b="1" dirty="0" err="1">
                <a:latin typeface="JohnSans Medium Pro"/>
              </a:rPr>
              <a:t>investiční</a:t>
            </a:r>
            <a:r>
              <a:rPr lang="de-DE" b="1" dirty="0">
                <a:latin typeface="JohnSans Medium Pro"/>
              </a:rPr>
              <a:t> </a:t>
            </a:r>
            <a:r>
              <a:rPr lang="de-DE" b="1" dirty="0" err="1">
                <a:latin typeface="JohnSans Medium Pro"/>
              </a:rPr>
              <a:t>ekosystém</a:t>
            </a:r>
            <a:endParaRPr lang="de-DE" b="1" dirty="0">
              <a:latin typeface="JohnSans Medium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latin typeface="JohnSans Medium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>
                <a:latin typeface="JohnSans Medium Pro"/>
              </a:rPr>
              <a:t>Spojuje</a:t>
            </a:r>
            <a:r>
              <a:rPr lang="de-DE" b="1" dirty="0">
                <a:latin typeface="JohnSans Medium Pro"/>
              </a:rPr>
              <a:t> </a:t>
            </a:r>
            <a:r>
              <a:rPr lang="de-DE" b="1" dirty="0" err="1">
                <a:latin typeface="JohnSans Medium Pro"/>
              </a:rPr>
              <a:t>odborníky</a:t>
            </a:r>
            <a:r>
              <a:rPr lang="de-DE" b="1" dirty="0">
                <a:latin typeface="JohnSans Medium Pro"/>
              </a:rPr>
              <a:t> </a:t>
            </a:r>
            <a:r>
              <a:rPr lang="de-DE" b="1" dirty="0" err="1">
                <a:latin typeface="JohnSans Medium Pro"/>
              </a:rPr>
              <a:t>ze</a:t>
            </a:r>
            <a:r>
              <a:rPr lang="de-DE" b="1" dirty="0">
                <a:latin typeface="JohnSans Medium Pro"/>
              </a:rPr>
              <a:t> </a:t>
            </a:r>
            <a:r>
              <a:rPr lang="de-DE" b="1" dirty="0" err="1">
                <a:latin typeface="JohnSans Medium Pro"/>
              </a:rPr>
              <a:t>sociálního</a:t>
            </a:r>
            <a:r>
              <a:rPr lang="de-DE" b="1" dirty="0">
                <a:latin typeface="JohnSans Medium Pro"/>
              </a:rPr>
              <a:t> </a:t>
            </a:r>
            <a:r>
              <a:rPr lang="de-DE" b="1" dirty="0" err="1">
                <a:latin typeface="JohnSans Medium Pro"/>
              </a:rPr>
              <a:t>sektoru</a:t>
            </a:r>
            <a:r>
              <a:rPr lang="de-DE" b="1" dirty="0">
                <a:latin typeface="JohnSans Medium Pro"/>
              </a:rPr>
              <a:t> s </a:t>
            </a:r>
            <a:r>
              <a:rPr lang="de-DE" b="1" dirty="0" err="1">
                <a:latin typeface="JohnSans Medium Pro"/>
              </a:rPr>
              <a:t>profesionály</a:t>
            </a:r>
            <a:r>
              <a:rPr lang="de-DE" b="1" dirty="0">
                <a:latin typeface="JohnSans Medium Pro"/>
              </a:rPr>
              <a:t> VC / 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latin typeface="JohnSans Medium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>
                <a:latin typeface="JohnSans Medium Pro"/>
              </a:rPr>
              <a:t>Přitahuje</a:t>
            </a:r>
            <a:r>
              <a:rPr lang="de-DE" b="1" dirty="0">
                <a:latin typeface="JohnSans Medium Pro"/>
              </a:rPr>
              <a:t> (</a:t>
            </a:r>
            <a:r>
              <a:rPr lang="cs-CZ" b="1" dirty="0" err="1">
                <a:latin typeface="JohnSans Medium Pro"/>
              </a:rPr>
              <a:t>ko</a:t>
            </a:r>
            <a:r>
              <a:rPr lang="cs-CZ" b="1" dirty="0">
                <a:latin typeface="JohnSans Medium Pro"/>
              </a:rPr>
              <a:t>-)</a:t>
            </a:r>
            <a:r>
              <a:rPr lang="de-DE" b="1" dirty="0" err="1">
                <a:latin typeface="JohnSans Medium Pro"/>
              </a:rPr>
              <a:t>investory</a:t>
            </a:r>
            <a:r>
              <a:rPr lang="de-DE" b="1" dirty="0">
                <a:latin typeface="JohnSans Medium Pro"/>
              </a:rPr>
              <a:t> do </a:t>
            </a:r>
            <a:r>
              <a:rPr lang="cs-CZ" b="1" dirty="0">
                <a:latin typeface="JohnSans Medium Pro"/>
              </a:rPr>
              <a:t>dopadových </a:t>
            </a:r>
            <a:r>
              <a:rPr lang="de-DE" b="1" dirty="0" err="1">
                <a:latin typeface="JohnSans Medium Pro"/>
              </a:rPr>
              <a:t>investic</a:t>
            </a:r>
            <a:endParaRPr lang="de-DE" b="1" dirty="0">
              <a:latin typeface="JohnSans Medium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latin typeface="JohnSans Medium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>
                <a:latin typeface="JohnSans Medium Pro"/>
              </a:rPr>
              <a:t>Demonstruje</a:t>
            </a:r>
            <a:r>
              <a:rPr lang="de-DE" b="1" dirty="0">
                <a:latin typeface="JohnSans Medium Pro"/>
              </a:rPr>
              <a:t> </a:t>
            </a:r>
            <a:r>
              <a:rPr lang="de-DE" b="1" dirty="0" err="1">
                <a:latin typeface="JohnSans Medium Pro"/>
              </a:rPr>
              <a:t>účinné</a:t>
            </a:r>
            <a:r>
              <a:rPr lang="de-DE" b="1" dirty="0">
                <a:latin typeface="JohnSans Medium Pro"/>
              </a:rPr>
              <a:t> a </a:t>
            </a:r>
            <a:r>
              <a:rPr lang="de-DE" b="1" dirty="0" err="1">
                <a:latin typeface="JohnSans Medium Pro"/>
              </a:rPr>
              <a:t>inovativní</a:t>
            </a:r>
            <a:r>
              <a:rPr lang="de-DE" b="1" dirty="0">
                <a:latin typeface="JohnSans Medium Pro"/>
              </a:rPr>
              <a:t> </a:t>
            </a:r>
            <a:r>
              <a:rPr lang="de-DE" b="1" dirty="0" err="1">
                <a:latin typeface="JohnSans Medium Pro"/>
              </a:rPr>
              <a:t>finanční</a:t>
            </a:r>
            <a:r>
              <a:rPr lang="de-DE" b="1" dirty="0">
                <a:latin typeface="JohnSans Medium Pro"/>
              </a:rPr>
              <a:t> </a:t>
            </a:r>
            <a:r>
              <a:rPr lang="de-DE" b="1" dirty="0" err="1">
                <a:latin typeface="JohnSans Medium Pro"/>
              </a:rPr>
              <a:t>řešení</a:t>
            </a:r>
            <a:r>
              <a:rPr lang="de-DE" b="1" dirty="0">
                <a:latin typeface="JohnSans Medium Pro"/>
              </a:rPr>
              <a:t>, </a:t>
            </a:r>
            <a:r>
              <a:rPr lang="de-DE" b="1" dirty="0" err="1">
                <a:latin typeface="JohnSans Medium Pro"/>
              </a:rPr>
              <a:t>které</a:t>
            </a:r>
            <a:r>
              <a:rPr lang="de-DE" b="1" dirty="0">
                <a:latin typeface="JohnSans Medium Pro"/>
              </a:rPr>
              <a:t> </a:t>
            </a:r>
            <a:r>
              <a:rPr lang="cs-CZ" b="1" dirty="0">
                <a:latin typeface="JohnSans Medium Pro"/>
              </a:rPr>
              <a:t>má potenciál</a:t>
            </a:r>
            <a:r>
              <a:rPr lang="de-DE" b="1" dirty="0">
                <a:latin typeface="JohnSans Medium Pro"/>
              </a:rPr>
              <a:t> </a:t>
            </a:r>
            <a:r>
              <a:rPr lang="de-DE" b="1" dirty="0" err="1">
                <a:latin typeface="JohnSans Medium Pro"/>
              </a:rPr>
              <a:t>přilákat</a:t>
            </a:r>
            <a:r>
              <a:rPr lang="de-DE" b="1" dirty="0">
                <a:latin typeface="JohnSans Medium Pro"/>
              </a:rPr>
              <a:t> </a:t>
            </a:r>
            <a:r>
              <a:rPr lang="de-DE" b="1" dirty="0" err="1">
                <a:latin typeface="JohnSans Medium Pro"/>
              </a:rPr>
              <a:t>budoucí</a:t>
            </a:r>
            <a:r>
              <a:rPr lang="de-DE" b="1" dirty="0">
                <a:latin typeface="JohnSans Medium Pro"/>
              </a:rPr>
              <a:t> </a:t>
            </a:r>
            <a:r>
              <a:rPr lang="de-DE" b="1" dirty="0" err="1">
                <a:latin typeface="JohnSans Medium Pro"/>
              </a:rPr>
              <a:t>státní</a:t>
            </a:r>
            <a:r>
              <a:rPr lang="de-DE" b="1" dirty="0">
                <a:latin typeface="JohnSans Medium Pro"/>
              </a:rPr>
              <a:t> </a:t>
            </a:r>
            <a:r>
              <a:rPr lang="de-DE" b="1" dirty="0" err="1">
                <a:latin typeface="JohnSans Medium Pro"/>
              </a:rPr>
              <a:t>podporu</a:t>
            </a:r>
            <a:endParaRPr lang="cs-CZ" dirty="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F38AF912-27EC-4EBA-8860-DBE761AED572}"/>
              </a:ext>
            </a:extLst>
          </p:cNvPr>
          <p:cNvSpPr txBox="1"/>
          <p:nvPr/>
        </p:nvSpPr>
        <p:spPr>
          <a:xfrm>
            <a:off x="339475" y="6404785"/>
            <a:ext cx="87077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41ADA3"/>
                </a:solidFill>
                <a:latin typeface="JohnSans Heavy Pro"/>
                <a:cs typeface="JohnSans Heavy Pro"/>
              </a:rPr>
              <a:t>WE DRIVE IMPACT. TOGETHER.</a:t>
            </a:r>
          </a:p>
        </p:txBody>
      </p:sp>
      <p:pic>
        <p:nvPicPr>
          <p:cNvPr id="9" name="Picture 7" descr="TILIA LOGO PRESENTATION SLIDE-04.png">
            <a:extLst>
              <a:ext uri="{FF2B5EF4-FFF2-40B4-BE49-F238E27FC236}">
                <a16:creationId xmlns:a16="http://schemas.microsoft.com/office/drawing/2014/main" id="{53DCEA98-8973-47F5-AF80-E2E3F424E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97" y="5853545"/>
            <a:ext cx="1301738" cy="10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LIA LOGO PRESENTATION SLIDE-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82" y="5498592"/>
            <a:ext cx="1761744" cy="135940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85800" y="142628"/>
            <a:ext cx="7772400" cy="1004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err="1">
                <a:latin typeface="JohnSans Heavy Pro"/>
                <a:cs typeface="JohnSans Heavy Pro"/>
              </a:rPr>
              <a:t>Finanční</a:t>
            </a:r>
            <a:r>
              <a:rPr lang="en-US" sz="5000" dirty="0">
                <a:latin typeface="JohnSans Heavy Pro"/>
                <a:cs typeface="JohnSans Heavy Pro"/>
              </a:rPr>
              <a:t> </a:t>
            </a:r>
            <a:r>
              <a:rPr lang="en-US" dirty="0" err="1">
                <a:latin typeface="JohnSans Heavy Pro"/>
                <a:cs typeface="JohnSans Heavy Pro"/>
              </a:rPr>
              <a:t>nástroje</a:t>
            </a:r>
            <a:endParaRPr lang="en-US" dirty="0">
              <a:latin typeface="JohnSans Heavy Pro"/>
              <a:cs typeface="JohnSans Heavy Pro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85800" y="6156495"/>
            <a:ext cx="6400800" cy="350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41ADA3"/>
                </a:solidFill>
                <a:latin typeface="JohnSans Medium Pro"/>
                <a:cs typeface="JohnSans Medium Pro"/>
              </a:rPr>
              <a:t>TILIA IMPACT VENTURES PRESENTATION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1BB7145-3126-B249-B175-FCD1EA9E8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812667"/>
              </p:ext>
            </p:extLst>
          </p:nvPr>
        </p:nvGraphicFramePr>
        <p:xfrm>
          <a:off x="0" y="1706900"/>
          <a:ext cx="9144000" cy="493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018">
                  <a:extLst>
                    <a:ext uri="{9D8B030D-6E8A-4147-A177-3AD203B41FA5}">
                      <a16:colId xmlns:a16="http://schemas.microsoft.com/office/drawing/2014/main" val="1192018947"/>
                    </a:ext>
                  </a:extLst>
                </a:gridCol>
                <a:gridCol w="3136595">
                  <a:extLst>
                    <a:ext uri="{9D8B030D-6E8A-4147-A177-3AD203B41FA5}">
                      <a16:colId xmlns:a16="http://schemas.microsoft.com/office/drawing/2014/main" val="2857434723"/>
                    </a:ext>
                  </a:extLst>
                </a:gridCol>
                <a:gridCol w="3056387">
                  <a:extLst>
                    <a:ext uri="{9D8B030D-6E8A-4147-A177-3AD203B41FA5}">
                      <a16:colId xmlns:a16="http://schemas.microsoft.com/office/drawing/2014/main" val="3935027756"/>
                    </a:ext>
                  </a:extLst>
                </a:gridCol>
              </a:tblGrid>
              <a:tr h="471313">
                <a:tc>
                  <a:txBody>
                    <a:bodyPr/>
                    <a:lstStyle/>
                    <a:p>
                      <a:endParaRPr lang="de-DE" sz="1400" dirty="0">
                        <a:latin typeface="JohnSans Text Pro" panose="02000503070000020003" pitchFamily="50" charset="-18"/>
                      </a:endParaRPr>
                    </a:p>
                  </a:txBody>
                  <a:tcPr>
                    <a:solidFill>
                      <a:srgbClr val="41AD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JohnSans Text Pro" panose="02000503070000020003" pitchFamily="50" charset="-18"/>
                        </a:rPr>
                        <a:t>+</a:t>
                      </a:r>
                    </a:p>
                  </a:txBody>
                  <a:tcPr>
                    <a:solidFill>
                      <a:srgbClr val="41AD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JohnSans Text Pro" panose="02000503070000020003" pitchFamily="50" charset="-18"/>
                        </a:rPr>
                        <a:t>-</a:t>
                      </a:r>
                    </a:p>
                  </a:txBody>
                  <a:tcPr>
                    <a:solidFill>
                      <a:srgbClr val="41AD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24589"/>
                  </a:ext>
                </a:extLst>
              </a:tr>
              <a:tr h="1032730">
                <a:tc>
                  <a:txBody>
                    <a:bodyPr/>
                    <a:lstStyle/>
                    <a:p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Vlastní</a:t>
                      </a:r>
                      <a:r>
                        <a:rPr lang="cs-CZ" sz="1400" b="1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kapitál</a:t>
                      </a:r>
                    </a:p>
                    <a:p>
                      <a:endParaRPr lang="cs-CZ" sz="1400" b="1" kern="1200" noProof="0" dirty="0">
                        <a:solidFill>
                          <a:schemeClr val="bg1"/>
                        </a:solidFill>
                        <a:latin typeface="JohnSans Text Pro" panose="02000503070000020003" pitchFamily="50" charset="-18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41ADA3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Nesplácí se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Sdílení rizika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Společník (</a:t>
                      </a:r>
                      <a:r>
                        <a:rPr lang="cs-CZ" sz="1400" b="1" kern="1200" noProof="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smart</a:t>
                      </a:r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kern="1200" noProof="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money</a:t>
                      </a:r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34290" marB="34290">
                    <a:solidFill>
                      <a:srgbClr val="41ADA3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Nejdražší kapitál – požadavek na zhodnocení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kern="1200" noProof="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Zředení</a:t>
                      </a:r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vlastnictví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Exit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Spoluvlastnictví</a:t>
                      </a:r>
                    </a:p>
                  </a:txBody>
                  <a:tcPr marL="68580" marR="68580" marT="34290" marB="34290">
                    <a:solidFill>
                      <a:srgbClr val="41AD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296575"/>
                  </a:ext>
                </a:extLst>
              </a:tr>
              <a:tr h="1032730">
                <a:tc>
                  <a:txBody>
                    <a:bodyPr/>
                    <a:lstStyle/>
                    <a:p>
                      <a:r>
                        <a:rPr lang="cs-CZ" sz="1400" b="1" kern="1200" noProof="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Mezzanine</a:t>
                      </a:r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kern="1200" noProof="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financing</a:t>
                      </a:r>
                      <a:endParaRPr lang="cs-CZ" sz="1400" b="1" kern="1200" noProof="0" dirty="0">
                        <a:solidFill>
                          <a:schemeClr val="bg1"/>
                        </a:solidFill>
                        <a:latin typeface="JohnSans Text Pro" panose="02000503070000020003" pitchFamily="50" charset="-18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(velmi </a:t>
                      </a:r>
                      <a:r>
                        <a:rPr lang="cs-CZ" sz="1400" b="1" kern="1200" noProof="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flexibilná</a:t>
                      </a:r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až žádná  amortizace  (</a:t>
                      </a:r>
                      <a:r>
                        <a:rPr lang="cs-CZ" sz="1400" b="1" kern="1200" noProof="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bullet</a:t>
                      </a:r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), konverze v případě defaultu, podřízení )</a:t>
                      </a:r>
                    </a:p>
                    <a:p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0" marB="34290">
                    <a:solidFill>
                      <a:srgbClr val="41ADA3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Extrémně flexibilně, na  míru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Sdílení rizika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Žádné nebo velmi omezené spoluvlastnictví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Smart </a:t>
                      </a:r>
                      <a:r>
                        <a:rPr lang="cs-CZ" sz="1400" b="1" kern="1200" noProof="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money</a:t>
                      </a:r>
                      <a:endParaRPr lang="cs-CZ" sz="1400" b="1" kern="1200" noProof="0" dirty="0">
                        <a:solidFill>
                          <a:schemeClr val="bg1"/>
                        </a:solidFill>
                        <a:latin typeface="JohnSans Text Pro" panose="02000503070000020003" pitchFamily="50" charset="-18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41ADA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Vysoký úrok (±12 % </a:t>
                      </a:r>
                      <a:r>
                        <a:rPr kumimoji="0" lang="cs-CZ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p.a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Investor vyžaduje určitou kontrolu (veto </a:t>
                      </a:r>
                      <a:r>
                        <a:rPr kumimoji="0" lang="cs-CZ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prava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b="1" noProof="0" dirty="0">
                        <a:solidFill>
                          <a:schemeClr val="bg1"/>
                        </a:solidFill>
                        <a:latin typeface="JohnSans Text Pro" panose="02000503070000020003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41AD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848556"/>
                  </a:ext>
                </a:extLst>
              </a:tr>
              <a:tr h="12268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cs-CZ" sz="1400" b="1" kern="1200" noProof="0" dirty="0">
                        <a:solidFill>
                          <a:schemeClr val="bg1"/>
                        </a:solidFill>
                        <a:latin typeface="JohnSans Text Pro" panose="02000503070000020003" pitchFamily="50" charset="-18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cs-CZ" sz="1400" b="1" kern="1200" noProof="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Revenue</a:t>
                      </a:r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kern="1200" noProof="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sharing</a:t>
                      </a:r>
                      <a:endParaRPr lang="cs-CZ" sz="1400" b="1" kern="1200" noProof="0" dirty="0">
                        <a:solidFill>
                          <a:schemeClr val="bg1"/>
                        </a:solidFill>
                        <a:latin typeface="JohnSans Text Pro" panose="02000503070000020003" pitchFamily="50" charset="-18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(splátky úvěru omezeny procentem tržeb)</a:t>
                      </a:r>
                    </a:p>
                  </a:txBody>
                  <a:tcPr marL="68580" marR="68580" marT="34290" marB="34290">
                    <a:solidFill>
                      <a:srgbClr val="41ADA3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Flexibilita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JohnSans Text Pro" panose="02000503070000020003" pitchFamily="50" charset="-18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 defTabSz="457200" rtl="0" eaLnBrk="1" latinLnBrk="0" hangingPunct="1"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trpělivý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“ 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kapitál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menší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splátka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horších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tržeb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JohnSans Text Pro" panose="02000503070000020003" pitchFamily="50" charset="-18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 defTabSz="457200" rtl="0" eaLnBrk="1" latinLnBrk="0" hangingPunct="1"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Udržuje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vlastnictví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kontrolu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JohnSans Text Pro" panose="02000503070000020003" pitchFamily="50" charset="-18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 defTabSz="457200" rtl="0" eaLnBrk="1" latinLnBrk="0" hangingPunct="1"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endParaRPr lang="de-DE" sz="1400" b="1" kern="1200" dirty="0">
                        <a:solidFill>
                          <a:schemeClr val="bg1"/>
                        </a:solidFill>
                        <a:latin typeface="JohnSans Text Pro" panose="02000503070000020003" pitchFamily="50" charset="-18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41ADA3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Zmenší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marže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indent="-171450" algn="l" defTabSz="457200" rtl="0" eaLnBrk="1" latinLnBrk="0" hangingPunct="1"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Budoucí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investoři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nemají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rádi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tyto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existující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dohody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JohnSans Text Pro" panose="02000503070000020003" pitchFamily="50" charset="-18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 defTabSz="457200" rtl="0" eaLnBrk="1" latinLnBrk="0" hangingPunct="1"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Rizikovější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investice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investor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chce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vetší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kontrolu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než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úvěru</a:t>
                      </a:r>
                      <a:r>
                        <a:rPr lang="cs-CZ" sz="1400" b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                 </a:t>
                      </a:r>
                    </a:p>
                  </a:txBody>
                  <a:tcPr marL="68580" marR="68580" marT="34290" marB="34290">
                    <a:solidFill>
                      <a:srgbClr val="41AD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385016"/>
                  </a:ext>
                </a:extLst>
              </a:tr>
              <a:tr h="7971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i="1" kern="1200" noProof="0" dirty="0">
                          <a:solidFill>
                            <a:schemeClr val="bg1"/>
                          </a:solidFill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Úvěr</a:t>
                      </a:r>
                    </a:p>
                  </a:txBody>
                  <a:tcPr marL="68580" marR="68580" marT="34290" marB="34290">
                    <a:solidFill>
                      <a:srgbClr val="41ADA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(Momentálně) levné zdroje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Fixní splátky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Neomezuje vlastnictví a kontrolu</a:t>
                      </a:r>
                    </a:p>
                    <a:p>
                      <a:pPr marL="228600" indent="0">
                        <a:buClr>
                          <a:srgbClr val="000000"/>
                        </a:buClr>
                        <a:buSzPct val="100000"/>
                        <a:buFont typeface="Trebuchet MS"/>
                        <a:buNone/>
                        <a:defRPr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endParaRPr lang="de-DE" sz="1400" i="1" dirty="0">
                        <a:latin typeface="JohnSans Text Pro" panose="02000503070000020003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41ADA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Ručení / vymáhání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Rizikově averzní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neflexibilní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Další omezení (</a:t>
                      </a:r>
                      <a:r>
                        <a:rPr kumimoji="0" lang="cs-CZ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kovenanty</a:t>
                      </a:r>
                      <a:r>
                        <a:rPr kumimoji="0" lang="cs-CZ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JohnSans Text Pro" panose="02000503070000020003" pitchFamily="50" charset="-18"/>
                          <a:ea typeface="+mn-ea"/>
                          <a:cs typeface="Times New Roman" panose="02020603050405020304" pitchFamily="18" charset="0"/>
                        </a:rPr>
                        <a:t>)               </a:t>
                      </a:r>
                    </a:p>
                  </a:txBody>
                  <a:tcPr marL="68580" marR="68580" marT="34290" marB="34290">
                    <a:solidFill>
                      <a:srgbClr val="41AD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980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42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85800" y="125281"/>
            <a:ext cx="7772400" cy="1004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dirty="0">
                <a:latin typeface="JohnSans Heavy Pro"/>
              </a:rPr>
              <a:t>Na jaké podniky cílíme?</a:t>
            </a:r>
            <a:endParaRPr lang="en-US" dirty="0">
              <a:latin typeface="JohnSans Heavy Pro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29381C4-8EC4-43C5-81D2-D109548B3636}"/>
              </a:ext>
            </a:extLst>
          </p:cNvPr>
          <p:cNvSpPr txBox="1"/>
          <p:nvPr/>
        </p:nvSpPr>
        <p:spPr>
          <a:xfrm>
            <a:off x="819887" y="1864915"/>
            <a:ext cx="81900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JohnSans Medium Pro"/>
              </a:rPr>
              <a:t>S jasnou společensky prospěšnou misí s měřitelným a škálovatelným dopadem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JohnSans Medium Pro"/>
              </a:rPr>
              <a:t>S robustním, finančně udržitelným obchodním modelem (který pomáháme tvořit)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JohnSans Medium Pro"/>
              </a:rPr>
              <a:t>Se schopností růst a zvyšovat dopad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JohnSans Medium Pro"/>
              </a:rPr>
              <a:t>Se schopností generovat přebytky, které pomůžou splatit financování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JohnSans Medium Pro"/>
              </a:rPr>
              <a:t>Se silným týmem (včetně alespoň jednoho člena ve vedení na plný úvazek)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F38AF912-27EC-4EBA-8860-DBE761AED572}"/>
              </a:ext>
            </a:extLst>
          </p:cNvPr>
          <p:cNvSpPr txBox="1"/>
          <p:nvPr/>
        </p:nvSpPr>
        <p:spPr>
          <a:xfrm>
            <a:off x="339475" y="6404785"/>
            <a:ext cx="87077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41ADA3"/>
                </a:solidFill>
                <a:latin typeface="JohnSans Heavy Pro"/>
                <a:cs typeface="JohnSans Heavy Pro"/>
              </a:rPr>
              <a:t>WE DRIVE IMPACT. TOGETHER.</a:t>
            </a:r>
          </a:p>
        </p:txBody>
      </p:sp>
      <p:pic>
        <p:nvPicPr>
          <p:cNvPr id="9" name="Picture 7" descr="TILIA LOGO PRESENTATION SLIDE-04.png">
            <a:extLst>
              <a:ext uri="{FF2B5EF4-FFF2-40B4-BE49-F238E27FC236}">
                <a16:creationId xmlns:a16="http://schemas.microsoft.com/office/drawing/2014/main" id="{53DCEA98-8973-47F5-AF80-E2E3F424E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97" y="5853545"/>
            <a:ext cx="1301738" cy="10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7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-550774" y="100434"/>
            <a:ext cx="9492343" cy="1004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600" dirty="0">
                <a:latin typeface="JohnSans Heavy Pro"/>
              </a:rPr>
              <a:t>Správní rada/ Investiční výbor</a:t>
            </a:r>
            <a:endParaRPr lang="en-US" sz="3600" dirty="0">
              <a:latin typeface="JohnSans Heavy Pro"/>
            </a:endParaRPr>
          </a:p>
        </p:txBody>
      </p:sp>
      <p:sp>
        <p:nvSpPr>
          <p:cNvPr id="9" name="Textové pole 34">
            <a:extLst>
              <a:ext uri="{FF2B5EF4-FFF2-40B4-BE49-F238E27FC236}">
                <a16:creationId xmlns:a16="http://schemas.microsoft.com/office/drawing/2014/main" id="{6F4E5528-7B5A-49E9-93D9-D94BBB494AC2}"/>
              </a:ext>
            </a:extLst>
          </p:cNvPr>
          <p:cNvSpPr txBox="1"/>
          <p:nvPr/>
        </p:nvSpPr>
        <p:spPr>
          <a:xfrm>
            <a:off x="486745" y="2677244"/>
            <a:ext cx="1626466" cy="3394792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300" b="1" u="sng" dirty="0" err="1">
                <a:effectLst/>
                <a:latin typeface="JohnSans Heavy Pro" panose="02000503090000020003" pitchFamily="50" charset="-18"/>
                <a:ea typeface="Calibri" charset="0"/>
                <a:cs typeface="Times New Roman" charset="0"/>
              </a:rPr>
              <a:t>Silke</a:t>
            </a:r>
            <a:r>
              <a:rPr lang="en-GB" sz="1300" b="1" u="sng" dirty="0">
                <a:effectLst/>
                <a:latin typeface="JohnSans Heavy Pro" panose="02000503090000020003" pitchFamily="50" charset="-18"/>
                <a:ea typeface="Calibri" charset="0"/>
                <a:cs typeface="Times New Roman" charset="0"/>
              </a:rPr>
              <a:t> </a:t>
            </a:r>
            <a:r>
              <a:rPr lang="en-GB" sz="1300" b="1" u="sng" dirty="0" err="1">
                <a:effectLst/>
                <a:latin typeface="JohnSans Heavy Pro" panose="02000503090000020003" pitchFamily="50" charset="-18"/>
                <a:ea typeface="Calibri" charset="0"/>
                <a:cs typeface="Times New Roman" charset="0"/>
              </a:rPr>
              <a:t>Horáková</a:t>
            </a:r>
            <a:endParaRPr lang="en-GB" sz="1300" b="1" u="sng" dirty="0">
              <a:effectLst/>
              <a:latin typeface="JohnSans Heavy Pro" panose="02000503090000020003" pitchFamily="50" charset="-18"/>
              <a:ea typeface="Calibri" charset="0"/>
              <a:cs typeface="Times New Roman" charset="0"/>
            </a:endParaRPr>
          </a:p>
          <a:p>
            <a:r>
              <a:rPr lang="cs-CZ" sz="1100" dirty="0" err="1">
                <a:latin typeface="JohnSans Medium Pro"/>
              </a:rPr>
              <a:t>Silke</a:t>
            </a:r>
            <a:r>
              <a:rPr lang="cs-CZ" sz="1100" dirty="0">
                <a:latin typeface="JohnSans Medium Pro"/>
              </a:rPr>
              <a:t> je soukromá </a:t>
            </a:r>
            <a:r>
              <a:rPr lang="cs-CZ" sz="1100" dirty="0" err="1">
                <a:latin typeface="JohnSans Medium Pro"/>
              </a:rPr>
              <a:t>investorka</a:t>
            </a:r>
            <a:r>
              <a:rPr lang="cs-CZ" sz="1100" dirty="0">
                <a:latin typeface="JohnSans Medium Pro"/>
              </a:rPr>
              <a:t> a spolumajitelka nakladatelství Albatros Media. V minulosti zastávala pozice v soukromých investičních fondech a vedla asociaci Czech </a:t>
            </a:r>
            <a:r>
              <a:rPr lang="cs-CZ" sz="1100" dirty="0" err="1">
                <a:latin typeface="JohnSans Medium Pro"/>
              </a:rPr>
              <a:t>Private</a:t>
            </a:r>
            <a:r>
              <a:rPr lang="cs-CZ" sz="1100" dirty="0">
                <a:latin typeface="JohnSans Medium Pro"/>
              </a:rPr>
              <a:t> </a:t>
            </a:r>
            <a:r>
              <a:rPr lang="cs-CZ" sz="1100" dirty="0" err="1">
                <a:latin typeface="JohnSans Medium Pro"/>
              </a:rPr>
              <a:t>Equity</a:t>
            </a:r>
            <a:r>
              <a:rPr lang="cs-CZ" sz="1100" dirty="0">
                <a:latin typeface="JohnSans Medium Pro"/>
              </a:rPr>
              <a:t> and Venture </a:t>
            </a:r>
            <a:r>
              <a:rPr lang="cs-CZ" sz="1100" dirty="0" err="1">
                <a:latin typeface="JohnSans Medium Pro"/>
              </a:rPr>
              <a:t>Capital</a:t>
            </a:r>
            <a:r>
              <a:rPr lang="cs-CZ" sz="1100" dirty="0">
                <a:latin typeface="JohnSans Medium Pro"/>
              </a:rPr>
              <a:t> </a:t>
            </a:r>
            <a:r>
              <a:rPr lang="cs-CZ" sz="1100" dirty="0" err="1">
                <a:latin typeface="JohnSans Medium Pro"/>
              </a:rPr>
              <a:t>Association</a:t>
            </a:r>
            <a:r>
              <a:rPr lang="cs-CZ" sz="1100" dirty="0">
                <a:latin typeface="JohnSans Medium Pro"/>
              </a:rPr>
              <a:t>. Založila nadaci Albatros a spoluzaložila Nadační fond nezávislé žurnalistiky. </a:t>
            </a:r>
            <a:r>
              <a:rPr lang="cs-CZ" sz="1100" dirty="0" err="1">
                <a:latin typeface="JohnSans Medium Pro"/>
              </a:rPr>
              <a:t>Silke</a:t>
            </a:r>
            <a:r>
              <a:rPr lang="cs-CZ" sz="1100" dirty="0">
                <a:latin typeface="JohnSans Medium Pro"/>
              </a:rPr>
              <a:t> má 8 let zkušeností v oblasti sociálního podnikání.</a:t>
            </a:r>
          </a:p>
          <a:p>
            <a:br>
              <a:rPr lang="cs-CZ" sz="1100" dirty="0"/>
            </a:br>
            <a:r>
              <a:rPr lang="en-US" sz="1200" b="1" dirty="0">
                <a:solidFill>
                  <a:srgbClr val="000000"/>
                </a:solidFill>
                <a:effectLst/>
                <a:latin typeface="Arial Nova Cond" charset="0"/>
                <a:ea typeface="Calibri" charset="0"/>
                <a:cs typeface="Times New Roman" charset="0"/>
              </a:rPr>
              <a:t> </a:t>
            </a:r>
            <a:endParaRPr lang="de-DE" sz="11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3" name="Textové pole 31">
            <a:extLst>
              <a:ext uri="{FF2B5EF4-FFF2-40B4-BE49-F238E27FC236}">
                <a16:creationId xmlns:a16="http://schemas.microsoft.com/office/drawing/2014/main" id="{46B63AD1-F627-40EE-A4B8-BAA315F42E33}"/>
              </a:ext>
            </a:extLst>
          </p:cNvPr>
          <p:cNvSpPr txBox="1"/>
          <p:nvPr/>
        </p:nvSpPr>
        <p:spPr>
          <a:xfrm>
            <a:off x="2282873" y="2687754"/>
            <a:ext cx="1497139" cy="3384282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300" b="1" u="sng" dirty="0">
                <a:effectLst/>
                <a:latin typeface="JohnSans Heavy Pro" panose="02000503090000020003" pitchFamily="50" charset="-18"/>
                <a:ea typeface="Calibri" charset="0"/>
                <a:cs typeface="Times New Roman" charset="0"/>
              </a:rPr>
              <a:t>Brian </a:t>
            </a:r>
            <a:r>
              <a:rPr lang="en-GB" sz="1300" b="1" u="sng" dirty="0" err="1">
                <a:effectLst/>
                <a:latin typeface="JohnSans Heavy Pro" panose="02000503090000020003" pitchFamily="50" charset="-18"/>
                <a:ea typeface="Calibri" charset="0"/>
                <a:cs typeface="Times New Roman" charset="0"/>
              </a:rPr>
              <a:t>Wardrop</a:t>
            </a:r>
            <a:endParaRPr lang="en-GB" sz="1300" b="1" u="sng" dirty="0">
              <a:effectLst/>
              <a:latin typeface="JohnSans Heavy Pro" panose="02000503090000020003" pitchFamily="50" charset="-18"/>
              <a:ea typeface="Calibri" charset="0"/>
              <a:cs typeface="Times New Roman" charset="0"/>
            </a:endParaRPr>
          </a:p>
          <a:p>
            <a:r>
              <a:rPr lang="cs-CZ" sz="1100" dirty="0">
                <a:latin typeface="JohnSans Medium Pro"/>
              </a:rPr>
              <a:t>Brian je </a:t>
            </a:r>
            <a:r>
              <a:rPr lang="cs-CZ" sz="1100" dirty="0" err="1">
                <a:latin typeface="JohnSans Medium Pro"/>
              </a:rPr>
              <a:t>Managing</a:t>
            </a:r>
            <a:r>
              <a:rPr lang="cs-CZ" sz="1100" dirty="0">
                <a:latin typeface="JohnSans Medium Pro"/>
              </a:rPr>
              <a:t> Partner ve společnosti </a:t>
            </a:r>
            <a:r>
              <a:rPr lang="cs-CZ" sz="1100" dirty="0" err="1">
                <a:latin typeface="JohnSans Medium Pro"/>
              </a:rPr>
              <a:t>Arx</a:t>
            </a:r>
            <a:r>
              <a:rPr lang="cs-CZ" sz="1100" dirty="0">
                <a:latin typeface="JohnSans Medium Pro"/>
              </a:rPr>
              <a:t> </a:t>
            </a:r>
            <a:r>
              <a:rPr lang="cs-CZ" sz="1100" dirty="0" err="1">
                <a:latin typeface="JohnSans Medium Pro"/>
              </a:rPr>
              <a:t>Equity</a:t>
            </a:r>
            <a:r>
              <a:rPr lang="cs-CZ" sz="1100" dirty="0">
                <a:latin typeface="JohnSans Medium Pro"/>
              </a:rPr>
              <a:t> </a:t>
            </a:r>
            <a:r>
              <a:rPr lang="cs-CZ" sz="1100" dirty="0" err="1">
                <a:latin typeface="JohnSans Medium Pro"/>
              </a:rPr>
              <a:t>Partners</a:t>
            </a:r>
            <a:r>
              <a:rPr lang="cs-CZ" sz="1100" dirty="0">
                <a:latin typeface="JohnSans Medium Pro"/>
              </a:rPr>
              <a:t>, </a:t>
            </a:r>
            <a:r>
              <a:rPr lang="cs-CZ" sz="1100" dirty="0" err="1">
                <a:latin typeface="JohnSans Medium Pro"/>
              </a:rPr>
              <a:t>private</a:t>
            </a:r>
            <a:r>
              <a:rPr lang="cs-CZ" sz="1100" dirty="0">
                <a:latin typeface="JohnSans Medium Pro"/>
              </a:rPr>
              <a:t> </a:t>
            </a:r>
            <a:r>
              <a:rPr lang="cs-CZ" sz="1100" dirty="0" err="1">
                <a:latin typeface="JohnSans Medium Pro"/>
              </a:rPr>
              <a:t>equity</a:t>
            </a:r>
            <a:r>
              <a:rPr lang="cs-CZ" sz="1100" dirty="0">
                <a:latin typeface="JohnSans Medium Pro"/>
              </a:rPr>
              <a:t> fondu zaměřeného na Českou republiku a střední a východní Evropu. Předchozí zkušenosti získal například v </a:t>
            </a:r>
            <a:r>
              <a:rPr lang="cs-CZ" sz="1100" dirty="0" err="1">
                <a:latin typeface="JohnSans Medium Pro"/>
              </a:rPr>
              <a:t>Baring</a:t>
            </a:r>
            <a:r>
              <a:rPr lang="cs-CZ" sz="1100" dirty="0">
                <a:latin typeface="JohnSans Medium Pro"/>
              </a:rPr>
              <a:t> Communications </a:t>
            </a:r>
            <a:r>
              <a:rPr lang="cs-CZ" sz="1100" dirty="0" err="1">
                <a:latin typeface="JohnSans Medium Pro"/>
              </a:rPr>
              <a:t>Equity</a:t>
            </a:r>
            <a:r>
              <a:rPr lang="cs-CZ" sz="1100" dirty="0">
                <a:latin typeface="JohnSans Medium Pro"/>
              </a:rPr>
              <a:t>. Brian je také členem Mezinárodní rady mezinárodní organizace </a:t>
            </a:r>
            <a:r>
              <a:rPr lang="cs-CZ" sz="1100" dirty="0" err="1">
                <a:latin typeface="JohnSans Medium Pro"/>
              </a:rPr>
              <a:t>NESsT</a:t>
            </a:r>
            <a:r>
              <a:rPr lang="cs-CZ" sz="1100" dirty="0">
                <a:latin typeface="JohnSans Medium Pro"/>
              </a:rPr>
              <a:t>, zaměřené na podporu sociálního podnikání.</a:t>
            </a:r>
          </a:p>
          <a:p>
            <a:br>
              <a:rPr lang="cs-CZ" sz="1100" dirty="0"/>
            </a:br>
            <a:endParaRPr lang="de-DE" sz="1100" dirty="0">
              <a:effectLst/>
              <a:latin typeface="JohnSans Medium Pro"/>
              <a:ea typeface="Calibri" charset="0"/>
              <a:cs typeface="Times New Roman" charset="0"/>
            </a:endParaRPr>
          </a:p>
        </p:txBody>
      </p:sp>
      <p:sp>
        <p:nvSpPr>
          <p:cNvPr id="14" name="Textové pole 32">
            <a:extLst>
              <a:ext uri="{FF2B5EF4-FFF2-40B4-BE49-F238E27FC236}">
                <a16:creationId xmlns:a16="http://schemas.microsoft.com/office/drawing/2014/main" id="{109D85B3-C64B-40A4-85AA-87F0E55A9925}"/>
              </a:ext>
            </a:extLst>
          </p:cNvPr>
          <p:cNvSpPr txBox="1"/>
          <p:nvPr/>
        </p:nvSpPr>
        <p:spPr>
          <a:xfrm>
            <a:off x="3923521" y="2675822"/>
            <a:ext cx="1581002" cy="3394792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300" b="1" u="sng" dirty="0">
                <a:effectLst/>
                <a:latin typeface="JohnSans Heavy Pro" panose="02000503090000020003" pitchFamily="50" charset="-18"/>
                <a:ea typeface="Calibri" charset="0"/>
                <a:cs typeface="Times New Roman" charset="0"/>
              </a:rPr>
              <a:t>Emilia Mam</a:t>
            </a:r>
            <a:r>
              <a:rPr lang="cs-CZ" sz="1300" b="1" u="sng" dirty="0">
                <a:effectLst/>
                <a:latin typeface="JohnSans Heavy Pro" panose="02000503090000020003" pitchFamily="50" charset="-18"/>
                <a:ea typeface="Calibri" charset="0"/>
                <a:cs typeface="Times New Roman" charset="0"/>
              </a:rPr>
              <a:t>a</a:t>
            </a:r>
            <a:r>
              <a:rPr lang="en-GB" sz="1300" b="1" u="sng" dirty="0" err="1">
                <a:effectLst/>
                <a:latin typeface="JohnSans Heavy Pro" panose="02000503090000020003" pitchFamily="50" charset="-18"/>
                <a:ea typeface="Calibri" charset="0"/>
                <a:cs typeface="Times New Roman" charset="0"/>
              </a:rPr>
              <a:t>jová</a:t>
            </a:r>
            <a:endParaRPr lang="en-GB" sz="1300" b="1" u="sng" dirty="0">
              <a:effectLst/>
              <a:latin typeface="JohnSans Heavy Pro" panose="02000503090000020003" pitchFamily="50" charset="-18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dirty="0">
                <a:latin typeface="JohnSans Medium Pro"/>
              </a:rPr>
              <a:t>Emilia se věnuje investicím soukromého kapitálu v regionu střední a východní Evropy posledních 14 let. Je spoluzakladatelkou a partnerkou společnosti ESPIRA </a:t>
            </a:r>
            <a:r>
              <a:rPr lang="cs-CZ" sz="1100" dirty="0" err="1">
                <a:latin typeface="JohnSans Medium Pro"/>
              </a:rPr>
              <a:t>Investments</a:t>
            </a:r>
            <a:r>
              <a:rPr lang="cs-CZ" sz="1100" dirty="0">
                <a:latin typeface="JohnSans Medium Pro"/>
              </a:rPr>
              <a:t>, fondu zaměřeného na </a:t>
            </a:r>
            <a:r>
              <a:rPr lang="cs-CZ" sz="1100" dirty="0" err="1">
                <a:latin typeface="JohnSans Medium Pro"/>
              </a:rPr>
              <a:t>genderově</a:t>
            </a:r>
            <a:r>
              <a:rPr lang="cs-CZ" sz="1100" dirty="0">
                <a:latin typeface="JohnSans Medium Pro"/>
              </a:rPr>
              <a:t> vyvážené společnosti. Emilia působí také jako členka představenstva </a:t>
            </a:r>
            <a:r>
              <a:rPr lang="cs-CZ" sz="1100" dirty="0" err="1">
                <a:latin typeface="JohnSans Medium Pro"/>
              </a:rPr>
              <a:t>AkSen</a:t>
            </a:r>
            <a:r>
              <a:rPr lang="cs-CZ" sz="1100" dirty="0">
                <a:latin typeface="JohnSans Medium Pro"/>
              </a:rPr>
              <a:t>, což je nevládní organizace podporující aktivní život důchodců.</a:t>
            </a:r>
            <a:r>
              <a:rPr lang="en-GB" sz="1100" b="1" dirty="0">
                <a:solidFill>
                  <a:srgbClr val="000000"/>
                </a:solidFill>
                <a:effectLst/>
                <a:latin typeface="JohnSans Medium Pro"/>
                <a:ea typeface="Calibri" charset="0"/>
                <a:cs typeface="Times New Roman" charset="0"/>
              </a:rPr>
              <a:t> </a:t>
            </a:r>
            <a:endParaRPr lang="de-DE" sz="1100" dirty="0">
              <a:effectLst/>
              <a:latin typeface="JohnSans Medium Pro"/>
              <a:ea typeface="Calibri" charset="0"/>
              <a:cs typeface="Times New Roman" charset="0"/>
            </a:endParaRPr>
          </a:p>
        </p:txBody>
      </p:sp>
      <p:sp>
        <p:nvSpPr>
          <p:cNvPr id="15" name="Textové pole 35">
            <a:extLst>
              <a:ext uri="{FF2B5EF4-FFF2-40B4-BE49-F238E27FC236}">
                <a16:creationId xmlns:a16="http://schemas.microsoft.com/office/drawing/2014/main" id="{30E438F6-CC07-4D8C-B4DA-60D6D43D59C8}"/>
              </a:ext>
            </a:extLst>
          </p:cNvPr>
          <p:cNvSpPr txBox="1"/>
          <p:nvPr/>
        </p:nvSpPr>
        <p:spPr>
          <a:xfrm>
            <a:off x="5679836" y="2674095"/>
            <a:ext cx="1589280" cy="3394792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300" b="1" u="sng" dirty="0">
                <a:effectLst/>
                <a:latin typeface="JohnSans Heavy Pro" panose="02000503090000020003" pitchFamily="50" charset="-18"/>
                <a:ea typeface="Calibri" charset="0"/>
                <a:cs typeface="Times New Roman" charset="0"/>
              </a:rPr>
              <a:t>Ondřej </a:t>
            </a:r>
            <a:r>
              <a:rPr lang="cs-CZ" sz="1300" b="1" u="sng" dirty="0">
                <a:latin typeface="JohnSans Heavy Pro" panose="02000503090000020003" pitchFamily="50" charset="-18"/>
                <a:ea typeface="Calibri" charset="0"/>
                <a:cs typeface="Times New Roman" charset="0"/>
              </a:rPr>
              <a:t>Bartoš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dirty="0">
                <a:latin typeface="JohnSans Medium Pro"/>
              </a:rPr>
              <a:t>Podnikatel, investor a spoluzakladatel společnosti </a:t>
            </a:r>
            <a:r>
              <a:rPr lang="cs-CZ" sz="1100" dirty="0" err="1">
                <a:latin typeface="JohnSans Medium Pro"/>
              </a:rPr>
              <a:t>Credo</a:t>
            </a:r>
            <a:r>
              <a:rPr lang="cs-CZ" sz="1100" dirty="0">
                <a:latin typeface="JohnSans Medium Pro"/>
              </a:rPr>
              <a:t> </a:t>
            </a:r>
            <a:r>
              <a:rPr lang="cs-CZ" sz="1100" dirty="0" err="1">
                <a:latin typeface="JohnSans Medium Pro"/>
              </a:rPr>
              <a:t>Ventures</a:t>
            </a:r>
            <a:r>
              <a:rPr lang="cs-CZ" sz="1100" dirty="0">
                <a:latin typeface="JohnSans Medium Pro"/>
              </a:rPr>
              <a:t>, venture </a:t>
            </a:r>
            <a:r>
              <a:rPr lang="cs-CZ" sz="1100" dirty="0" err="1">
                <a:latin typeface="JohnSans Medium Pro"/>
              </a:rPr>
              <a:t>capital</a:t>
            </a:r>
            <a:r>
              <a:rPr lang="cs-CZ" sz="1100" dirty="0">
                <a:latin typeface="JohnSans Medium Pro"/>
              </a:rPr>
              <a:t> fondu, který Ondřej řídí od roku 2009. Do prosince 2008 pracoval jako Senior </a:t>
            </a:r>
            <a:r>
              <a:rPr lang="cs-CZ" sz="1100" dirty="0" err="1">
                <a:latin typeface="JohnSans Medium Pro"/>
              </a:rPr>
              <a:t>Investment</a:t>
            </a:r>
            <a:r>
              <a:rPr lang="cs-CZ" sz="1100" dirty="0">
                <a:latin typeface="JohnSans Medium Pro"/>
              </a:rPr>
              <a:t> </a:t>
            </a:r>
            <a:r>
              <a:rPr lang="cs-CZ" sz="1100" dirty="0" err="1">
                <a:latin typeface="JohnSans Medium Pro"/>
              </a:rPr>
              <a:t>Director</a:t>
            </a:r>
            <a:r>
              <a:rPr lang="cs-CZ" sz="1100" dirty="0">
                <a:latin typeface="JohnSans Medium Pro"/>
              </a:rPr>
              <a:t> společnosti MCI Management S.A., kde byl zodpovědný za řízení investic v České republice, na Slovensku, v Rumunsku a v bývalé Jugoslávii.</a:t>
            </a:r>
            <a:endParaRPr lang="cs-CZ" sz="1100" b="1" u="sng" dirty="0">
              <a:latin typeface="JohnSans Medium Pro"/>
              <a:ea typeface="Calibri" charset="0"/>
              <a:cs typeface="Times New Roman" charset="0"/>
            </a:endParaRPr>
          </a:p>
        </p:txBody>
      </p:sp>
      <p:sp>
        <p:nvSpPr>
          <p:cNvPr id="16" name="Textové pole 31">
            <a:extLst>
              <a:ext uri="{FF2B5EF4-FFF2-40B4-BE49-F238E27FC236}">
                <a16:creationId xmlns:a16="http://schemas.microsoft.com/office/drawing/2014/main" id="{C8948D1F-21A1-4354-88C1-53B16274558F}"/>
              </a:ext>
            </a:extLst>
          </p:cNvPr>
          <p:cNvSpPr txBox="1"/>
          <p:nvPr/>
        </p:nvSpPr>
        <p:spPr>
          <a:xfrm>
            <a:off x="7444430" y="2662734"/>
            <a:ext cx="1497139" cy="3394792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300" b="1" u="sng" dirty="0">
                <a:latin typeface="JohnSans Heavy Pro" panose="02000503090000020003" pitchFamily="50" charset="-18"/>
                <a:ea typeface="Calibri" charset="0"/>
                <a:cs typeface="Times New Roman" charset="0"/>
              </a:rPr>
              <a:t>Jan </a:t>
            </a:r>
            <a:r>
              <a:rPr lang="cs-CZ" sz="1300" b="1" u="sng" dirty="0" err="1">
                <a:latin typeface="JohnSans Heavy Pro" panose="02000503090000020003" pitchFamily="50" charset="-18"/>
                <a:ea typeface="Calibri" charset="0"/>
                <a:cs typeface="Times New Roman" charset="0"/>
              </a:rPr>
              <a:t>Barta</a:t>
            </a:r>
            <a:endParaRPr lang="cs-CZ" sz="1300" b="1" u="sng" dirty="0">
              <a:latin typeface="JohnSans Heavy Pro" panose="02000503090000020003" pitchFamily="50" charset="-18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dirty="0">
                <a:latin typeface="JohnSans Medium Pro"/>
              </a:rPr>
              <a:t>Jan je zkušený podnikatel a investor (</a:t>
            </a:r>
            <a:r>
              <a:rPr lang="cs-CZ" sz="1100" dirty="0" err="1">
                <a:latin typeface="JohnSans Medium Pro"/>
              </a:rPr>
              <a:t>Elephant</a:t>
            </a:r>
            <a:r>
              <a:rPr lang="cs-CZ" sz="1100" dirty="0">
                <a:latin typeface="JohnSans Medium Pro"/>
              </a:rPr>
              <a:t> </a:t>
            </a:r>
            <a:r>
              <a:rPr lang="cs-CZ" sz="1100" dirty="0" err="1">
                <a:latin typeface="JohnSans Medium Pro"/>
              </a:rPr>
              <a:t>Orchestra</a:t>
            </a:r>
            <a:r>
              <a:rPr lang="cs-CZ" sz="1100" dirty="0">
                <a:latin typeface="JohnSans Medium Pro"/>
              </a:rPr>
              <a:t>, ePojisteni.cz nebo Favi.cz) a aktivní podporovatel nevládních organizací a sociálních podniků. Je členem mezinárodní sítě </a:t>
            </a:r>
            <a:r>
              <a:rPr lang="cs-CZ" sz="1100" dirty="0" err="1">
                <a:latin typeface="JohnSans Medium Pro"/>
              </a:rPr>
              <a:t>Ashoka</a:t>
            </a:r>
            <a:r>
              <a:rPr lang="cs-CZ" sz="1100" dirty="0">
                <a:latin typeface="JohnSans Medium Pro"/>
              </a:rPr>
              <a:t> Support Network a je dobře znám pro své filantropické aktivity, zejména v oblasti aktivního občanství a vzdělávání.</a:t>
            </a:r>
            <a:endParaRPr lang="en-GB" sz="1100" b="1" u="sng" dirty="0">
              <a:effectLst/>
              <a:latin typeface="JohnSans Medium Pro"/>
              <a:ea typeface="Calibri" charset="0"/>
              <a:cs typeface="Times New Roman" charset="0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258EC6DF-450A-4EB3-98A9-108FA6F6E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03" y="1542539"/>
            <a:ext cx="1041326" cy="1050151"/>
          </a:xfrm>
          <a:prstGeom prst="ellipse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0C1BDBC9-1AE8-4598-9487-9D18791BB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044" y="1560624"/>
            <a:ext cx="1120471" cy="1111578"/>
          </a:xfrm>
          <a:prstGeom prst="ellipse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3081309-0E5D-4ADD-8149-50C89F73B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665" y="1563327"/>
            <a:ext cx="1120471" cy="1102826"/>
          </a:xfrm>
          <a:prstGeom prst="ellipse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7C5BB049-8B53-4F07-8D6E-E2A8960C2B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2935" y="1554854"/>
            <a:ext cx="1146939" cy="1102826"/>
          </a:xfrm>
          <a:prstGeom prst="ellipse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E56E0C92-3D7A-4374-9B98-1D46C483A2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4056" y="1578421"/>
            <a:ext cx="1146939" cy="1084702"/>
          </a:xfrm>
          <a:prstGeom prst="ellipse">
            <a:avLst/>
          </a:prstGeom>
        </p:spPr>
      </p:pic>
      <p:sp>
        <p:nvSpPr>
          <p:cNvPr id="22" name="TextBox 9">
            <a:extLst>
              <a:ext uri="{FF2B5EF4-FFF2-40B4-BE49-F238E27FC236}">
                <a16:creationId xmlns:a16="http://schemas.microsoft.com/office/drawing/2014/main" id="{210C4011-9457-4D20-8664-0669E004701C}"/>
              </a:ext>
            </a:extLst>
          </p:cNvPr>
          <p:cNvSpPr txBox="1"/>
          <p:nvPr/>
        </p:nvSpPr>
        <p:spPr>
          <a:xfrm>
            <a:off x="339475" y="6404785"/>
            <a:ext cx="87077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41ADA3"/>
                </a:solidFill>
                <a:latin typeface="JohnSans Heavy Pro"/>
                <a:cs typeface="JohnSans Heavy Pro"/>
              </a:rPr>
              <a:t>WE DRIVE IMPACT. TOGETHER.</a:t>
            </a:r>
          </a:p>
        </p:txBody>
      </p:sp>
      <p:pic>
        <p:nvPicPr>
          <p:cNvPr id="23" name="Picture 7" descr="TILIA LOGO PRESENTATION SLIDE-04.png">
            <a:extLst>
              <a:ext uri="{FF2B5EF4-FFF2-40B4-BE49-F238E27FC236}">
                <a16:creationId xmlns:a16="http://schemas.microsoft.com/office/drawing/2014/main" id="{F4871E17-259F-47B9-8359-B25EBC7B06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97" y="5902557"/>
            <a:ext cx="1301738" cy="10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2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5FEC0695-84E0-4D35-ADEF-1A04234E200B}"/>
              </a:ext>
            </a:extLst>
          </p:cNvPr>
          <p:cNvSpPr/>
          <p:nvPr/>
        </p:nvSpPr>
        <p:spPr>
          <a:xfrm>
            <a:off x="546538" y="1691927"/>
            <a:ext cx="71961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00213" lvl="1" indent="-179388">
              <a:buFont typeface="Arial" panose="020B0604020202020204" pitchFamily="34" charset="0"/>
              <a:buChar char="•"/>
            </a:pPr>
            <a:r>
              <a:rPr lang="de-DE" sz="1700" b="1" dirty="0">
                <a:latin typeface="JohnSans Medium Pro"/>
              </a:rPr>
              <a:t>Silke </a:t>
            </a:r>
            <a:r>
              <a:rPr lang="de-DE" sz="1700" b="1" dirty="0" err="1">
                <a:latin typeface="JohnSans Medium Pro"/>
              </a:rPr>
              <a:t>Horáková</a:t>
            </a:r>
            <a:r>
              <a:rPr lang="de-DE" sz="1700" b="1" dirty="0">
                <a:latin typeface="JohnSans Medium Pro"/>
              </a:rPr>
              <a:t> </a:t>
            </a:r>
          </a:p>
          <a:p>
            <a:pPr marL="1703388" lvl="2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JohnSans Medium Pro"/>
              </a:rPr>
              <a:t>PhD </a:t>
            </a:r>
            <a:r>
              <a:rPr lang="cs-CZ" sz="1600" dirty="0">
                <a:latin typeface="JohnSans Medium Pro"/>
              </a:rPr>
              <a:t>z ekonomie</a:t>
            </a:r>
            <a:r>
              <a:rPr lang="de-DE" sz="1600" dirty="0">
                <a:latin typeface="JohnSans Medium Pro"/>
              </a:rPr>
              <a:t>, </a:t>
            </a:r>
            <a:r>
              <a:rPr lang="cs-CZ" sz="1600" dirty="0">
                <a:latin typeface="JohnSans Medium Pro"/>
              </a:rPr>
              <a:t>zkušenosti z oblasti </a:t>
            </a:r>
            <a:r>
              <a:rPr lang="cs-CZ" sz="1600" dirty="0" err="1">
                <a:latin typeface="JohnSans Medium Pro"/>
              </a:rPr>
              <a:t>private</a:t>
            </a:r>
            <a:r>
              <a:rPr lang="cs-CZ" sz="1600" dirty="0">
                <a:latin typeface="JohnSans Medium Pro"/>
              </a:rPr>
              <a:t> </a:t>
            </a:r>
            <a:r>
              <a:rPr lang="cs-CZ" sz="1600" dirty="0" err="1">
                <a:latin typeface="JohnSans Medium Pro"/>
              </a:rPr>
              <a:t>equity</a:t>
            </a:r>
            <a:r>
              <a:rPr lang="cs-CZ" sz="1600" dirty="0">
                <a:latin typeface="JohnSans Medium Pro"/>
              </a:rPr>
              <a:t>,</a:t>
            </a:r>
            <a:r>
              <a:rPr lang="de-DE" sz="1600" dirty="0">
                <a:latin typeface="JohnSans Medium Pro"/>
              </a:rPr>
              <a:t> </a:t>
            </a:r>
            <a:r>
              <a:rPr lang="de-DE" sz="1600" dirty="0" err="1">
                <a:latin typeface="JohnSans Medium Pro"/>
              </a:rPr>
              <a:t>soukrom</a:t>
            </a:r>
            <a:r>
              <a:rPr lang="cs-CZ" sz="1600" dirty="0">
                <a:latin typeface="JohnSans Medium Pro"/>
              </a:rPr>
              <a:t>á</a:t>
            </a:r>
            <a:r>
              <a:rPr lang="de-DE" sz="1600" dirty="0">
                <a:latin typeface="JohnSans Medium Pro"/>
              </a:rPr>
              <a:t> </a:t>
            </a:r>
            <a:r>
              <a:rPr lang="de-DE" sz="1600" dirty="0" err="1">
                <a:latin typeface="JohnSans Medium Pro"/>
              </a:rPr>
              <a:t>investor</a:t>
            </a:r>
            <a:r>
              <a:rPr lang="cs-CZ" sz="1600" dirty="0" err="1">
                <a:latin typeface="JohnSans Medium Pro"/>
              </a:rPr>
              <a:t>ka</a:t>
            </a:r>
            <a:r>
              <a:rPr lang="de-DE" sz="1600" dirty="0">
                <a:latin typeface="JohnSans Medium Pro"/>
              </a:rPr>
              <a:t>, </a:t>
            </a:r>
            <a:r>
              <a:rPr lang="de-DE" sz="1600" dirty="0" err="1">
                <a:latin typeface="JohnSans Medium Pro"/>
              </a:rPr>
              <a:t>spolu</a:t>
            </a:r>
            <a:r>
              <a:rPr lang="cs-CZ" sz="1600" dirty="0">
                <a:latin typeface="JohnSans Medium Pro"/>
              </a:rPr>
              <a:t>majitelka</a:t>
            </a:r>
            <a:r>
              <a:rPr lang="de-DE" sz="1600" dirty="0">
                <a:latin typeface="JohnSans Medium Pro"/>
              </a:rPr>
              <a:t> Albatros Media, 8 </a:t>
            </a:r>
            <a:r>
              <a:rPr lang="de-DE" sz="1600" dirty="0" err="1">
                <a:latin typeface="JohnSans Medium Pro"/>
              </a:rPr>
              <a:t>let</a:t>
            </a:r>
            <a:r>
              <a:rPr lang="de-DE" sz="1600" dirty="0">
                <a:latin typeface="JohnSans Medium Pro"/>
              </a:rPr>
              <a:t> </a:t>
            </a:r>
            <a:r>
              <a:rPr lang="de-DE" sz="1600" dirty="0" err="1">
                <a:latin typeface="JohnSans Medium Pro"/>
              </a:rPr>
              <a:t>praxe</a:t>
            </a:r>
            <a:r>
              <a:rPr lang="de-DE" sz="1600" dirty="0">
                <a:latin typeface="JohnSans Medium Pro"/>
              </a:rPr>
              <a:t> v </a:t>
            </a:r>
            <a:r>
              <a:rPr lang="de-DE" sz="1600" dirty="0" err="1">
                <a:latin typeface="JohnSans Medium Pro"/>
              </a:rPr>
              <a:t>oblasti</a:t>
            </a:r>
            <a:r>
              <a:rPr lang="de-DE" sz="1600" dirty="0">
                <a:latin typeface="JohnSans Medium Pro"/>
              </a:rPr>
              <a:t> </a:t>
            </a:r>
            <a:r>
              <a:rPr lang="de-DE" sz="1600" dirty="0" err="1">
                <a:latin typeface="JohnSans Medium Pro"/>
              </a:rPr>
              <a:t>sociální</a:t>
            </a:r>
            <a:r>
              <a:rPr lang="cs-CZ" sz="1600" dirty="0">
                <a:latin typeface="JohnSans Medium Pro"/>
              </a:rPr>
              <a:t>ho</a:t>
            </a:r>
            <a:r>
              <a:rPr lang="de-DE" sz="1600" dirty="0">
                <a:latin typeface="JohnSans Medium Pro"/>
              </a:rPr>
              <a:t> </a:t>
            </a:r>
            <a:r>
              <a:rPr lang="de-DE" sz="1600" dirty="0" err="1">
                <a:latin typeface="JohnSans Medium Pro"/>
              </a:rPr>
              <a:t>podnik</a:t>
            </a:r>
            <a:r>
              <a:rPr lang="cs-CZ" sz="1600" dirty="0" err="1">
                <a:latin typeface="JohnSans Medium Pro"/>
              </a:rPr>
              <a:t>ání</a:t>
            </a:r>
            <a:r>
              <a:rPr lang="de-DE" sz="1600" dirty="0">
                <a:latin typeface="JohnSans Medium Pro"/>
              </a:rPr>
              <a:t> (</a:t>
            </a:r>
            <a:r>
              <a:rPr lang="cs-CZ" sz="1600" dirty="0">
                <a:latin typeface="JohnSans Medium Pro"/>
              </a:rPr>
              <a:t>akcelerátory</a:t>
            </a:r>
            <a:r>
              <a:rPr lang="de-DE" sz="1600" dirty="0">
                <a:latin typeface="JohnSans Medium Pro"/>
              </a:rPr>
              <a:t>, </a:t>
            </a:r>
            <a:r>
              <a:rPr lang="de-DE" sz="1600" dirty="0" err="1">
                <a:latin typeface="JohnSans Medium Pro"/>
              </a:rPr>
              <a:t>mentoring</a:t>
            </a:r>
            <a:r>
              <a:rPr lang="de-DE" sz="1600" dirty="0">
                <a:latin typeface="JohnSans Medium Pro"/>
              </a:rPr>
              <a:t>, </a:t>
            </a:r>
            <a:r>
              <a:rPr lang="de-DE" sz="1600" dirty="0" err="1">
                <a:latin typeface="JohnSans Medium Pro"/>
              </a:rPr>
              <a:t>investice</a:t>
            </a:r>
            <a:r>
              <a:rPr lang="de-DE" sz="1600" dirty="0">
                <a:latin typeface="JohnSans Medium Pro"/>
              </a:rPr>
              <a:t>)</a:t>
            </a:r>
            <a:endParaRPr lang="cs-CZ" sz="1600" dirty="0">
              <a:latin typeface="JohnSans Medium Pro"/>
            </a:endParaRPr>
          </a:p>
          <a:p>
            <a:pPr marL="1703388" lvl="2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b="1" dirty="0">
                <a:latin typeface="JohnSans Medium Pro"/>
              </a:rPr>
              <a:t>P</a:t>
            </a:r>
            <a:r>
              <a:rPr lang="de-DE" sz="1700" b="1" dirty="0" err="1">
                <a:latin typeface="JohnSans Medium Pro"/>
              </a:rPr>
              <a:t>etr</a:t>
            </a:r>
            <a:r>
              <a:rPr lang="de-DE" sz="1700" b="1" dirty="0">
                <a:latin typeface="JohnSans Medium Pro"/>
              </a:rPr>
              <a:t> </a:t>
            </a:r>
            <a:r>
              <a:rPr lang="de-DE" sz="1700" b="1" dirty="0" err="1">
                <a:latin typeface="JohnSans Medium Pro"/>
              </a:rPr>
              <a:t>Vítek</a:t>
            </a:r>
            <a:r>
              <a:rPr lang="de-DE" sz="1700" b="1" dirty="0">
                <a:latin typeface="JohnSans Medium Pro"/>
              </a:rPr>
              <a:t> </a:t>
            </a:r>
            <a:endParaRPr lang="de-DE" sz="1700" dirty="0">
              <a:latin typeface="JohnSans Medium Pro"/>
            </a:endParaRPr>
          </a:p>
          <a:p>
            <a:pPr marL="1703388" lvl="2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JohnSans Medium Pro"/>
              </a:rPr>
              <a:t>Magisterský titul z oboru finance</a:t>
            </a:r>
            <a:r>
              <a:rPr lang="de-DE" sz="1600" dirty="0">
                <a:latin typeface="JohnSans Medium Pro"/>
              </a:rPr>
              <a:t>, </a:t>
            </a:r>
            <a:r>
              <a:rPr lang="de-DE" sz="1600" dirty="0" err="1">
                <a:latin typeface="JohnSans Medium Pro"/>
              </a:rPr>
              <a:t>spoluzakladatel</a:t>
            </a:r>
            <a:r>
              <a:rPr lang="de-DE" sz="1600" dirty="0">
                <a:latin typeface="JohnSans Medium Pro"/>
              </a:rPr>
              <a:t> Impact Hub Praha, Brno, Ostrava, </a:t>
            </a:r>
            <a:r>
              <a:rPr lang="de-DE" sz="1600" dirty="0" err="1">
                <a:latin typeface="JohnSans Medium Pro"/>
              </a:rPr>
              <a:t>býval</a:t>
            </a:r>
            <a:r>
              <a:rPr lang="cs-CZ" sz="1600" dirty="0">
                <a:latin typeface="JohnSans Medium Pro"/>
              </a:rPr>
              <a:t>ý konzultant ve společnosti</a:t>
            </a:r>
            <a:r>
              <a:rPr lang="de-DE" sz="1600" dirty="0">
                <a:latin typeface="JohnSans Medium Pro"/>
              </a:rPr>
              <a:t> Deloitte, </a:t>
            </a:r>
            <a:r>
              <a:rPr lang="cs-CZ" sz="1600" dirty="0">
                <a:latin typeface="JohnSans Medium Pro"/>
              </a:rPr>
              <a:t>dlouhodobá</a:t>
            </a:r>
            <a:r>
              <a:rPr lang="de-DE" sz="1600" dirty="0">
                <a:latin typeface="JohnSans Medium Pro"/>
              </a:rPr>
              <a:t> </a:t>
            </a:r>
            <a:r>
              <a:rPr lang="de-DE" sz="1600" dirty="0" err="1">
                <a:latin typeface="JohnSans Medium Pro"/>
              </a:rPr>
              <a:t>zkušenost</a:t>
            </a:r>
            <a:r>
              <a:rPr lang="cs-CZ" sz="1600" dirty="0">
                <a:latin typeface="JohnSans Medium Pro"/>
              </a:rPr>
              <a:t> </a:t>
            </a:r>
            <a:r>
              <a:rPr lang="de-DE" sz="1600" dirty="0">
                <a:latin typeface="JohnSans Medium Pro"/>
              </a:rPr>
              <a:t>s </a:t>
            </a:r>
            <a:r>
              <a:rPr lang="de-DE" sz="1600" dirty="0" err="1">
                <a:latin typeface="JohnSans Medium Pro"/>
              </a:rPr>
              <a:t>mentoringem</a:t>
            </a:r>
            <a:r>
              <a:rPr lang="cs-CZ" sz="1600" dirty="0">
                <a:latin typeface="JohnSans Medium Pro"/>
              </a:rPr>
              <a:t> pro </a:t>
            </a:r>
            <a:r>
              <a:rPr lang="de-DE" sz="1600" dirty="0" err="1">
                <a:latin typeface="JohnSans Medium Pro"/>
              </a:rPr>
              <a:t>sociální</a:t>
            </a:r>
            <a:r>
              <a:rPr lang="de-DE" sz="1600" dirty="0">
                <a:latin typeface="JohnSans Medium Pro"/>
              </a:rPr>
              <a:t> </a:t>
            </a:r>
            <a:r>
              <a:rPr lang="de-DE" sz="1600" dirty="0" err="1">
                <a:latin typeface="JohnSans Medium Pro"/>
              </a:rPr>
              <a:t>podniky</a:t>
            </a:r>
            <a:endParaRPr lang="cs-CZ" sz="1600" dirty="0">
              <a:latin typeface="JohnSans Medium Pro"/>
            </a:endParaRPr>
          </a:p>
          <a:p>
            <a:pPr marL="1703388" lvl="2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latin typeface="JohnSans Medium Pro"/>
              </a:rPr>
              <a:t>Lenka Dvořáková</a:t>
            </a:r>
          </a:p>
          <a:p>
            <a:pPr marL="1703388" lvl="2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JohnSans Medium Pro"/>
              </a:rPr>
              <a:t>M</a:t>
            </a:r>
            <a:r>
              <a:rPr lang="cs-CZ" sz="1600" dirty="0" err="1">
                <a:latin typeface="JohnSans Medium Pro"/>
              </a:rPr>
              <a:t>agisterský</a:t>
            </a:r>
            <a:r>
              <a:rPr lang="cs-CZ" sz="1600" dirty="0">
                <a:latin typeface="JohnSans Medium Pro"/>
              </a:rPr>
              <a:t> titul z oboru finance</a:t>
            </a:r>
            <a:r>
              <a:rPr lang="en-US" sz="1600" dirty="0">
                <a:latin typeface="JohnSans Medium Pro"/>
              </a:rPr>
              <a:t>, </a:t>
            </a:r>
            <a:r>
              <a:rPr lang="en-US" sz="1600" dirty="0" err="1">
                <a:latin typeface="JohnSans Medium Pro"/>
              </a:rPr>
              <a:t>býval</a:t>
            </a:r>
            <a:r>
              <a:rPr lang="cs-CZ" sz="1600" dirty="0">
                <a:latin typeface="JohnSans Medium Pro"/>
              </a:rPr>
              <a:t>á </a:t>
            </a:r>
            <a:r>
              <a:rPr lang="en-US" sz="1600" dirty="0" err="1">
                <a:latin typeface="JohnSans Medium Pro"/>
              </a:rPr>
              <a:t>konzultant</a:t>
            </a:r>
            <a:r>
              <a:rPr lang="cs-CZ" sz="1600" dirty="0" err="1">
                <a:latin typeface="JohnSans Medium Pro"/>
              </a:rPr>
              <a:t>ka</a:t>
            </a:r>
            <a:r>
              <a:rPr lang="en-US" sz="1600" dirty="0">
                <a:latin typeface="JohnSans Medium Pro"/>
              </a:rPr>
              <a:t> </a:t>
            </a:r>
            <a:r>
              <a:rPr lang="cs-CZ" sz="1600" dirty="0">
                <a:latin typeface="JohnSans Medium Pro"/>
              </a:rPr>
              <a:t>organizace</a:t>
            </a:r>
            <a:r>
              <a:rPr lang="en-US" sz="1600" dirty="0">
                <a:latin typeface="JohnSans Medium Pro"/>
              </a:rPr>
              <a:t> Ashoka a </a:t>
            </a:r>
            <a:r>
              <a:rPr lang="en-US" sz="1600" dirty="0" err="1">
                <a:latin typeface="JohnSans Medium Pro"/>
              </a:rPr>
              <a:t>koordinátor</a:t>
            </a:r>
            <a:r>
              <a:rPr lang="cs-CZ" sz="1600" dirty="0" err="1">
                <a:latin typeface="JohnSans Medium Pro"/>
              </a:rPr>
              <a:t>ka</a:t>
            </a:r>
            <a:r>
              <a:rPr lang="en-US" sz="1600" dirty="0">
                <a:latin typeface="JohnSans Medium Pro"/>
              </a:rPr>
              <a:t> </a:t>
            </a:r>
            <a:r>
              <a:rPr lang="en-US" sz="1600" dirty="0" err="1">
                <a:latin typeface="JohnSans Medium Pro"/>
              </a:rPr>
              <a:t>Impa</a:t>
            </a:r>
            <a:r>
              <a:rPr lang="cs-CZ" sz="1600" dirty="0" err="1">
                <a:latin typeface="JohnSans Medium Pro"/>
              </a:rPr>
              <a:t>ct</a:t>
            </a:r>
            <a:r>
              <a:rPr lang="cs-CZ" sz="1600" dirty="0">
                <a:latin typeface="JohnSans Medium Pro"/>
              </a:rPr>
              <a:t> </a:t>
            </a:r>
            <a:r>
              <a:rPr lang="cs-CZ" sz="1600" dirty="0" err="1">
                <a:latin typeface="JohnSans Medium Pro"/>
              </a:rPr>
              <a:t>Ac</a:t>
            </a:r>
            <a:r>
              <a:rPr lang="en-US" sz="1600" dirty="0" err="1">
                <a:latin typeface="JohnSans Medium Pro"/>
              </a:rPr>
              <a:t>ade</a:t>
            </a:r>
            <a:r>
              <a:rPr lang="cs-CZ" sz="1600" dirty="0">
                <a:latin typeface="JohnSans Medium Pro"/>
              </a:rPr>
              <a:t>my</a:t>
            </a:r>
            <a:r>
              <a:rPr lang="en-US" sz="1600" dirty="0">
                <a:latin typeface="JohnSans Medium Pro"/>
              </a:rPr>
              <a:t>, </a:t>
            </a:r>
            <a:r>
              <a:rPr lang="cs-CZ" sz="1600" dirty="0">
                <a:latin typeface="JohnSans Medium Pro"/>
              </a:rPr>
              <a:t>dříve </a:t>
            </a:r>
            <a:r>
              <a:rPr lang="cs-CZ" sz="1600" dirty="0" err="1">
                <a:latin typeface="JohnSans Medium Pro"/>
              </a:rPr>
              <a:t>Head</a:t>
            </a:r>
            <a:r>
              <a:rPr lang="cs-CZ" sz="1600" dirty="0">
                <a:latin typeface="JohnSans Medium Pro"/>
              </a:rPr>
              <a:t> </a:t>
            </a:r>
            <a:r>
              <a:rPr lang="cs-CZ" sz="1600" dirty="0" err="1">
                <a:latin typeface="JohnSans Medium Pro"/>
              </a:rPr>
              <a:t>of</a:t>
            </a:r>
            <a:r>
              <a:rPr lang="cs-CZ" sz="1600" dirty="0">
                <a:latin typeface="JohnSans Medium Pro"/>
              </a:rPr>
              <a:t> </a:t>
            </a:r>
            <a:r>
              <a:rPr lang="cs-CZ" sz="1600" dirty="0" err="1">
                <a:latin typeface="JohnSans Medium Pro"/>
              </a:rPr>
              <a:t>Research</a:t>
            </a:r>
            <a:r>
              <a:rPr lang="cs-CZ" sz="1600" dirty="0">
                <a:latin typeface="JohnSans Medium Pro"/>
              </a:rPr>
              <a:t> a analytička ve</a:t>
            </a:r>
            <a:r>
              <a:rPr lang="en-US" sz="1600" dirty="0">
                <a:latin typeface="JohnSans Medium Pro"/>
              </a:rPr>
              <a:t> fintech startup</a:t>
            </a:r>
            <a:r>
              <a:rPr lang="cs-CZ" sz="1600" dirty="0">
                <a:latin typeface="JohnSans Medium Pro"/>
              </a:rPr>
              <a:t>u</a:t>
            </a:r>
            <a:r>
              <a:rPr lang="en-US" sz="1600" dirty="0">
                <a:latin typeface="JohnSans Medium Pro"/>
              </a:rPr>
              <a:t> </a:t>
            </a:r>
            <a:r>
              <a:rPr lang="en-US" sz="1600" dirty="0" err="1">
                <a:latin typeface="JohnSans Medium Pro"/>
              </a:rPr>
              <a:t>Roklen</a:t>
            </a:r>
            <a:r>
              <a:rPr lang="en-US" sz="1600" dirty="0">
                <a:latin typeface="JohnSans Medium Pro"/>
              </a:rPr>
              <a:t>,</a:t>
            </a:r>
            <a:r>
              <a:rPr lang="cs-CZ" sz="1600" dirty="0">
                <a:latin typeface="JohnSans Medium Pro"/>
              </a:rPr>
              <a:t> předtím </a:t>
            </a:r>
            <a:r>
              <a:rPr lang="en-US" sz="1600" dirty="0" err="1">
                <a:latin typeface="JohnSans Medium Pro"/>
              </a:rPr>
              <a:t>člen</a:t>
            </a:r>
            <a:r>
              <a:rPr lang="cs-CZ" sz="1600" dirty="0" err="1">
                <a:latin typeface="JohnSans Medium Pro"/>
              </a:rPr>
              <a:t>ka</a:t>
            </a:r>
            <a:r>
              <a:rPr lang="en-US" sz="1600" dirty="0">
                <a:latin typeface="JohnSans Medium Pro"/>
              </a:rPr>
              <a:t> </a:t>
            </a:r>
            <a:r>
              <a:rPr lang="en-US" sz="1600" dirty="0" err="1">
                <a:latin typeface="JohnSans Medium Pro"/>
              </a:rPr>
              <a:t>týmu</a:t>
            </a:r>
            <a:r>
              <a:rPr lang="en-US" sz="1600" dirty="0">
                <a:latin typeface="JohnSans Medium Pro"/>
              </a:rPr>
              <a:t> Patria Online v</a:t>
            </a:r>
            <a:r>
              <a:rPr lang="cs-CZ" sz="1600" dirty="0">
                <a:latin typeface="JohnSans Medium Pro"/>
              </a:rPr>
              <a:t> investiční</a:t>
            </a:r>
            <a:r>
              <a:rPr lang="en-US" sz="1600" dirty="0">
                <a:latin typeface="JohnSans Medium Pro"/>
              </a:rPr>
              <a:t> </a:t>
            </a:r>
            <a:r>
              <a:rPr lang="en-US" sz="1600" dirty="0" err="1">
                <a:latin typeface="JohnSans Medium Pro"/>
              </a:rPr>
              <a:t>skupině</a:t>
            </a:r>
            <a:r>
              <a:rPr lang="en-US" sz="1600" dirty="0">
                <a:latin typeface="JohnSans Medium Pro"/>
              </a:rPr>
              <a:t> Patria</a:t>
            </a:r>
            <a:endParaRPr lang="cs-CZ" sz="1600" dirty="0">
              <a:latin typeface="JohnSans Medium Pro"/>
            </a:endParaRPr>
          </a:p>
          <a:p>
            <a:pPr marL="1703388" lvl="2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b="1" dirty="0">
                <a:latin typeface="JohnSans Medium Pro"/>
              </a:rPr>
              <a:t>Tomáš Havlíček </a:t>
            </a:r>
          </a:p>
          <a:p>
            <a:pPr marL="1703388" lvl="2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JohnSans Medium Pro"/>
              </a:rPr>
              <a:t>Magisterský titul v oboru ekonomie a finance, 6 let zkušeností v oblasti transakčního poradenství v Ernst</a:t>
            </a:r>
            <a:r>
              <a:rPr lang="en-US" sz="1600" dirty="0">
                <a:latin typeface="JohnSans Medium Pro"/>
              </a:rPr>
              <a:t>&amp;</a:t>
            </a:r>
            <a:r>
              <a:rPr lang="cs-CZ" sz="1600" dirty="0">
                <a:latin typeface="JohnSans Medium Pro"/>
              </a:rPr>
              <a:t>Y</a:t>
            </a:r>
            <a:r>
              <a:rPr lang="en-US" sz="1600" dirty="0" err="1">
                <a:latin typeface="JohnSans Medium Pro"/>
              </a:rPr>
              <a:t>oung</a:t>
            </a:r>
            <a:r>
              <a:rPr lang="cs-CZ" sz="1600" dirty="0">
                <a:latin typeface="JohnSans Medium Pro"/>
              </a:rPr>
              <a:t>, studium CFA programu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192322"/>
            <a:ext cx="7772400" cy="1004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dirty="0">
                <a:latin typeface="JohnSans Heavy Pro"/>
              </a:rPr>
              <a:t>Náš tým</a:t>
            </a:r>
            <a:endParaRPr lang="en-US" sz="4000" dirty="0">
              <a:latin typeface="JohnSans Heavy Pro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258EC6DF-450A-4EB3-98A9-108FA6F6E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41" y="1640922"/>
            <a:ext cx="1041326" cy="1050151"/>
          </a:xfrm>
          <a:prstGeom prst="flowChartConnector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D4628F5-458B-4C74-855A-447588344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35" y="4031778"/>
            <a:ext cx="1083664" cy="1103919"/>
          </a:xfrm>
          <a:prstGeom prst="ellipse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0BD3057-7975-46B2-A519-6C0ED42E3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20" y="2802841"/>
            <a:ext cx="1091445" cy="1080848"/>
          </a:xfrm>
          <a:prstGeom prst="ellipse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0981C4D-E7AC-4044-9B01-849743FE7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5286445"/>
            <a:ext cx="1136214" cy="1104652"/>
          </a:xfrm>
          <a:prstGeom prst="ellipse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0A99FCA7-4A84-467C-A85A-DE9E8845A9E1}"/>
              </a:ext>
            </a:extLst>
          </p:cNvPr>
          <p:cNvSpPr txBox="1"/>
          <p:nvPr/>
        </p:nvSpPr>
        <p:spPr>
          <a:xfrm>
            <a:off x="339475" y="6533992"/>
            <a:ext cx="87077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41ADA3"/>
                </a:solidFill>
                <a:latin typeface="JohnSans Heavy Pro"/>
                <a:cs typeface="JohnSans Heavy Pro"/>
              </a:rPr>
              <a:t>WE DRIVE IMPACT. TOGETHER.</a:t>
            </a:r>
          </a:p>
        </p:txBody>
      </p:sp>
      <p:pic>
        <p:nvPicPr>
          <p:cNvPr id="14" name="Picture 7" descr="TILIA LOGO PRESENTATION SLIDE-04.png">
            <a:extLst>
              <a:ext uri="{FF2B5EF4-FFF2-40B4-BE49-F238E27FC236}">
                <a16:creationId xmlns:a16="http://schemas.microsoft.com/office/drawing/2014/main" id="{8CBEC666-4B92-47F7-B02A-2C4A4CA738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97" y="5902557"/>
            <a:ext cx="1301738" cy="10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7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85800" y="212200"/>
            <a:ext cx="7772400" cy="1004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>
                <a:latin typeface="JohnSans Heavy Pro" panose="02000503090000020003" pitchFamily="50" charset="-18"/>
              </a:rPr>
              <a:t>Na</a:t>
            </a:r>
            <a:r>
              <a:rPr lang="cs-CZ" sz="4000" dirty="0" err="1">
                <a:latin typeface="JohnSans Heavy Pro" panose="02000503090000020003" pitchFamily="50" charset="-18"/>
              </a:rPr>
              <a:t>ši</a:t>
            </a:r>
            <a:r>
              <a:rPr lang="cs-CZ" sz="4000" dirty="0">
                <a:latin typeface="JohnSans Heavy Pro" panose="02000503090000020003" pitchFamily="50" charset="-18"/>
              </a:rPr>
              <a:t> partneři</a:t>
            </a:r>
            <a:endParaRPr lang="en-US" sz="4000" dirty="0">
              <a:latin typeface="JohnSans Heavy Pro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0A1658A8-ABA1-4DE2-AEA7-7D50E27A03D1}"/>
              </a:ext>
            </a:extLst>
          </p:cNvPr>
          <p:cNvSpPr txBox="1"/>
          <p:nvPr/>
        </p:nvSpPr>
        <p:spPr>
          <a:xfrm>
            <a:off x="339475" y="6474358"/>
            <a:ext cx="87077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41ADA3"/>
                </a:solidFill>
                <a:latin typeface="JohnSans Heavy Pro"/>
                <a:cs typeface="JohnSans Heavy Pro"/>
              </a:rPr>
              <a:t>WE DRIVE IMPACT. TOGETHER.</a:t>
            </a:r>
          </a:p>
        </p:txBody>
      </p:sp>
      <p:pic>
        <p:nvPicPr>
          <p:cNvPr id="13" name="Picture 7" descr="TILIA LOGO PRESENTATION SLIDE-04.png">
            <a:extLst>
              <a:ext uri="{FF2B5EF4-FFF2-40B4-BE49-F238E27FC236}">
                <a16:creationId xmlns:a16="http://schemas.microsoft.com/office/drawing/2014/main" id="{FEB4A520-B1DB-4985-A062-D8831185F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97" y="5842923"/>
            <a:ext cx="1301738" cy="100445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33E6535-D9DE-4ECB-AA73-0784C4638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543639"/>
            <a:ext cx="2199865" cy="91661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329AEFF1-0F0E-4321-B957-91050E7F5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01" y="5003699"/>
            <a:ext cx="1848377" cy="932431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B85D4C34-78BF-4063-8320-5AE754EA4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774" y="5017932"/>
            <a:ext cx="1454225" cy="1327218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E2FB3387-6914-48B8-8C57-1D84D786E9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1908" y="5054382"/>
            <a:ext cx="1054154" cy="723937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08BA4050-8FA9-4F86-865F-D8FD7B6110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0784" y="1688934"/>
            <a:ext cx="2690431" cy="942363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5F206B13-2678-4B45-9772-795A1D89CE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2122" y="1932030"/>
            <a:ext cx="1366626" cy="1366626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049EF84B-B6B5-4DB3-9920-D29D2B06F7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0019" y="5230594"/>
            <a:ext cx="1387869" cy="745367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A89F4DD7-E31B-40EF-A1EA-82F7CC4042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5217" y="1996144"/>
            <a:ext cx="999544" cy="1004046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6E1D5E9D-33C4-4424-AD6D-05395F06DB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3447" y="3543639"/>
            <a:ext cx="1667878" cy="509978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C4A4A299-9ABE-43E4-A98F-FB7A538A53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18844" y="3567770"/>
            <a:ext cx="1870107" cy="10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9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9475" y="6404785"/>
            <a:ext cx="87077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41ADA3"/>
                </a:solidFill>
                <a:latin typeface="JohnSans Heavy Pro"/>
                <a:cs typeface="JohnSans Heavy Pro"/>
              </a:rPr>
              <a:t>WE DRIVE IMPACT. TOGETHER.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213" y="2171103"/>
            <a:ext cx="2181576" cy="1941602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371600" y="4512560"/>
            <a:ext cx="6400800" cy="877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dirty="0">
                <a:solidFill>
                  <a:srgbClr val="41ADA3"/>
                </a:solidFill>
                <a:latin typeface="JohnSans Medium Pro"/>
                <a:cs typeface="JohnSans Medium Pro"/>
              </a:rPr>
              <a:t>Děkuji za pozornost.</a:t>
            </a:r>
            <a:endParaRPr lang="en-US" sz="2000" dirty="0">
              <a:solidFill>
                <a:srgbClr val="41ADA3"/>
              </a:solidFill>
              <a:latin typeface="JohnSans Medium Pro"/>
              <a:cs typeface="JohnSans Medium Pro"/>
            </a:endParaRPr>
          </a:p>
        </p:txBody>
      </p:sp>
      <p:pic>
        <p:nvPicPr>
          <p:cNvPr id="7" name="Picture 6" descr="TILIA LOGO PRESENTATION SLIDE-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97" y="5853545"/>
            <a:ext cx="1301738" cy="10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69735"/>
      </p:ext>
    </p:extLst>
  </p:cSld>
  <p:clrMapOvr>
    <a:masterClrMapping/>
  </p:clrMapOvr>
</p:sld>
</file>

<file path=ppt/theme/theme1.xml><?xml version="1.0" encoding="utf-8"?>
<a:theme xmlns:a="http://schemas.openxmlformats.org/drawingml/2006/main" name="TILIA PREZ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IL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Microsoft Macintosh PowerPoint</Application>
  <PresentationFormat>Bildschirmpräsentation (4:3)</PresentationFormat>
  <Paragraphs>104</Paragraphs>
  <Slides>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9</vt:i4>
      </vt:variant>
    </vt:vector>
  </HeadingPairs>
  <TitlesOfParts>
    <vt:vector size="23" baseType="lpstr">
      <vt:lpstr>Arial</vt:lpstr>
      <vt:lpstr>Arial Nova Cond</vt:lpstr>
      <vt:lpstr>Calibri</vt:lpstr>
      <vt:lpstr>JohnSans Heavy Pro</vt:lpstr>
      <vt:lpstr>JohnSans Medium Pro</vt:lpstr>
      <vt:lpstr>JohnSans Text Pro</vt:lpstr>
      <vt:lpstr>Times New Roman</vt:lpstr>
      <vt:lpstr>Trebuchet MS</vt:lpstr>
      <vt:lpstr>TILIA PREZ</vt:lpstr>
      <vt:lpstr>4_Custom Design</vt:lpstr>
      <vt:lpstr>Custom Design</vt:lpstr>
      <vt:lpstr>1_Custom Design</vt:lpstr>
      <vt:lpstr>2_Custom Design</vt:lpstr>
      <vt:lpstr>TILIA</vt:lpstr>
      <vt:lpstr>Finance pro společenský dopad  a Tilia Impact Ventures</vt:lpstr>
      <vt:lpstr>Co je dopadová investice?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Honza</dc:creator>
  <cp:lastModifiedBy>mac book</cp:lastModifiedBy>
  <cp:revision>40</cp:revision>
  <dcterms:created xsi:type="dcterms:W3CDTF">2018-04-11T18:22:55Z</dcterms:created>
  <dcterms:modified xsi:type="dcterms:W3CDTF">2018-09-11T18:15:47Z</dcterms:modified>
</cp:coreProperties>
</file>