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58" r:id="rId4"/>
    <p:sldId id="268" r:id="rId5"/>
    <p:sldId id="263" r:id="rId6"/>
    <p:sldId id="269" r:id="rId7"/>
    <p:sldId id="270" r:id="rId8"/>
    <p:sldId id="267" r:id="rId9"/>
    <p:sldId id="260" r:id="rId10"/>
    <p:sldId id="261" r:id="rId11"/>
    <p:sldId id="273" r:id="rId12"/>
    <p:sldId id="266" r:id="rId13"/>
    <p:sldId id="27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24" autoAdjust="0"/>
  </p:normalViewPr>
  <p:slideViewPr>
    <p:cSldViewPr>
      <p:cViewPr varScale="1">
        <p:scale>
          <a:sx n="61" d="100"/>
          <a:sy n="61" d="100"/>
        </p:scale>
        <p:origin x="-786" y="-78"/>
      </p:cViewPr>
      <p:guideLst>
        <p:guide orient="horz" pos="2160"/>
        <p:guide pos="2880"/>
      </p:guideLst>
    </p:cSldViewPr>
  </p:slideViewPr>
  <p:notesTextViewPr>
    <p:cViewPr>
      <p:scale>
        <a:sx n="1" d="1"/>
        <a:sy n="1" d="1"/>
      </p:scale>
      <p:origin x="0" y="0"/>
    </p:cViewPr>
  </p:notesTextViewPr>
  <p:sorterViewPr>
    <p:cViewPr>
      <p:scale>
        <a:sx n="100" d="100"/>
        <a:sy n="100" d="100"/>
      </p:scale>
      <p:origin x="0" y="16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9407A-EB92-4179-B2CD-BB182503C4C2}" type="datetimeFigureOut">
              <a:rPr lang="en-US" smtClean="0"/>
              <a:t>9/11/2018</a:t>
            </a:fld>
            <a:endParaRPr lang="en-US"/>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4D3302-75D7-4575-B50D-9099B057716E}" type="slidenum">
              <a:rPr lang="en-US" smtClean="0"/>
              <a:t>‹#›</a:t>
            </a:fld>
            <a:endParaRPr lang="en-US"/>
          </a:p>
        </p:txBody>
      </p:sp>
    </p:spTree>
    <p:extLst>
      <p:ext uri="{BB962C8B-B14F-4D97-AF65-F5344CB8AC3E}">
        <p14:creationId xmlns:p14="http://schemas.microsoft.com/office/powerpoint/2010/main" val="114465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pi.sk/zz/2018-112"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vssr.sk/dovodova-sprava/dovodova-sprava-k-zakonu-c-112-2018-z-z.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CSR dobre zavedené v nadnárodných firmách, </a:t>
            </a:r>
          </a:p>
          <a:p>
            <a:r>
              <a:rPr lang="sk-SK" dirty="0" smtClean="0"/>
              <a:t>Centrum </a:t>
            </a:r>
            <a:r>
              <a:rPr lang="sk-SK" dirty="0" err="1" smtClean="0"/>
              <a:t>vynimocnosti</a:t>
            </a:r>
            <a:r>
              <a:rPr lang="sk-SK" dirty="0" smtClean="0"/>
              <a:t> a zodpovedného</a:t>
            </a:r>
            <a:r>
              <a:rPr lang="sk-SK" baseline="0" dirty="0" smtClean="0"/>
              <a:t> podnikania od 2015- </a:t>
            </a:r>
            <a:r>
              <a:rPr lang="sk-SK" baseline="0" dirty="0" err="1" smtClean="0"/>
              <a:t>narodna</a:t>
            </a:r>
            <a:r>
              <a:rPr lang="sk-SK" baseline="0" dirty="0" smtClean="0"/>
              <a:t> cena za ZP</a:t>
            </a:r>
          </a:p>
          <a:p>
            <a:endParaRPr lang="sk-SK" baseline="0" dirty="0" smtClean="0"/>
          </a:p>
          <a:p>
            <a:r>
              <a:rPr lang="sk-SK" baseline="0" dirty="0" smtClean="0"/>
              <a:t>Pontis – </a:t>
            </a:r>
            <a:r>
              <a:rPr lang="sk-SK" baseline="0" dirty="0" err="1" smtClean="0"/>
              <a:t>Via</a:t>
            </a:r>
            <a:r>
              <a:rPr lang="sk-SK" baseline="0" dirty="0" smtClean="0"/>
              <a:t> </a:t>
            </a:r>
            <a:r>
              <a:rPr lang="sk-SK" baseline="0" dirty="0" err="1" smtClean="0"/>
              <a:t>Bona</a:t>
            </a:r>
            <a:r>
              <a:rPr lang="sk-SK" baseline="0" dirty="0" smtClean="0"/>
              <a:t> od 2009</a:t>
            </a:r>
          </a:p>
          <a:p>
            <a:endParaRPr lang="en-US" dirty="0"/>
          </a:p>
        </p:txBody>
      </p:sp>
      <p:sp>
        <p:nvSpPr>
          <p:cNvPr id="4" name="Zástupný symbol čísla snímky 3"/>
          <p:cNvSpPr>
            <a:spLocks noGrp="1"/>
          </p:cNvSpPr>
          <p:nvPr>
            <p:ph type="sldNum" sz="quarter" idx="10"/>
          </p:nvPr>
        </p:nvSpPr>
        <p:spPr/>
        <p:txBody>
          <a:bodyPr/>
          <a:lstStyle/>
          <a:p>
            <a:fld id="{DF4D3302-75D7-4575-B50D-9099B057716E}" type="slidenum">
              <a:rPr lang="en-US" smtClean="0"/>
              <a:t>3</a:t>
            </a:fld>
            <a:endParaRPr lang="en-US"/>
          </a:p>
        </p:txBody>
      </p:sp>
    </p:spTree>
    <p:extLst>
      <p:ext uri="{BB962C8B-B14F-4D97-AF65-F5344CB8AC3E}">
        <p14:creationId xmlns:p14="http://schemas.microsoft.com/office/powerpoint/2010/main" val="223730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vi-VN" dirty="0" smtClean="0"/>
              <a:t>2015 prijala Národná rada SR novelu zákona č. 431 / 2002 Z. z. o účtovníctve v znení neskorších predpisov (ďalej len zákon „o účtovníctve* “), v rámci ktorej sa zaviedla nová povinnosť firiem zverejňovať informácie v oblasti spoločenskej zodpovednosti a politiky rozmanitosti vo výročnej správe. Oblasť spoločenskej zodpovednosti Obsahová náplň informácií v oblasti spoločenskej zodpovednosti je záväzne ustanovená zákonom o účtovníctve. Jej obsah niektoré firmy uvádzajú v správe označovanej ako správa o zodpovednom podnikaní. Novelizácia zákona vychádza zo smernice EÚ** o zverejňovaní nefinančných informácií a informácií o diverzite. Zverejňovanie informácií o nefinančnej výkonnosti firmy je veľmi dôležité pre zmenu myslenia firiem a pochopenie zodpovednosti firiem za sociálne, zamestnanecké a environmentálne vplyvy, dodržiavanie ľudských práv a boja proti korupcii. Zverejňovanie nefinančných informácií pomáha meraniu, monitorovaniu a riadeniu správania firiem a ich vplyvu na spoločnosť. Takáto správa obsahuje informácie, ktoré nám môžu pomôcť pochopiť vývoj, správanie a vplyv aktivít firiem na životné prostredie, zamestnancov, zákazníkov, dodávateľov alebo iných partnerov – stakeholderov firmy. Podľa novely zákona o účtovníctve sa povinnosť týka tých firiem verejného záujmu, ktorých priemerný počet zamestnancov presahuje 500. Pod povinnosť tak spadajú napríklad niektoré banky, poisťovne, zdravotné poisťovne, správcovské spoločnosti alebo aj dôchodkové správcovské spoločnosti. Táto povinnosť platí aj pre firmy, ktoré emitovali cenné papiere a  tie boli prijaté na  obchodovanie na  regulovanom trhu ktoréhokoľvek členského štátu Európskej únie.</a:t>
            </a:r>
            <a:r>
              <a:rPr lang="en-US" sz="1200" b="1" i="0" kern="1200" dirty="0" smtClean="0">
                <a:solidFill>
                  <a:schemeClr val="tx1"/>
                </a:solidFill>
                <a:effectLst/>
                <a:latin typeface="+mn-lt"/>
                <a:ea typeface="+mn-ea"/>
                <a:cs typeface="+mn-cs"/>
              </a:rPr>
              <a:t>2 % z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môže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poukázať</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iba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ak</a:t>
            </a:r>
            <a:r>
              <a:rPr lang="en-US" sz="1200" b="1"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v </a:t>
            </a:r>
            <a:r>
              <a:rPr lang="en-US" sz="1200" b="0" i="0" kern="1200" dirty="0" err="1" smtClean="0">
                <a:solidFill>
                  <a:schemeClr val="tx1"/>
                </a:solidFill>
                <a:effectLst/>
                <a:latin typeface="+mn-lt"/>
                <a:ea typeface="+mn-ea"/>
                <a:cs typeface="+mn-cs"/>
              </a:rPr>
              <a:t>zdaňovacom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období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ktorého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vyhlásenie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týka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najneskôr</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lehote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podanie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daňového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priznania,</a:t>
            </a:r>
            <a:r>
              <a:rPr lang="en-US" sz="1200" b="1" i="0" kern="1200" dirty="0" err="1" smtClean="0">
                <a:solidFill>
                  <a:schemeClr val="tx1"/>
                </a:solidFill>
                <a:effectLst/>
                <a:latin typeface="+mn-lt"/>
                <a:ea typeface="+mn-ea"/>
                <a:cs typeface="+mn-cs"/>
              </a:rPr>
              <a:t>darovala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finančné</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prostriedky</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najmenej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výške</a:t>
            </a:r>
            <a:r>
              <a:rPr lang="en-US" sz="1200" b="1" i="0" kern="1200" dirty="0" smtClean="0">
                <a:solidFill>
                  <a:schemeClr val="tx1"/>
                </a:solidFill>
                <a:effectLst/>
                <a:latin typeface="+mn-lt"/>
                <a:ea typeface="+mn-ea"/>
                <a:cs typeface="+mn-cs"/>
              </a:rPr>
              <a:t> 0,5 %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ním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určeným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daňovníkom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sú</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založení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zriadení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podnikanie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podľa</a:t>
            </a:r>
            <a:r>
              <a:rPr lang="en-US" sz="1200" b="0" i="0" kern="1200" dirty="0" smtClean="0">
                <a:solidFill>
                  <a:schemeClr val="tx1"/>
                </a:solidFill>
                <a:effectLst/>
                <a:latin typeface="+mn-lt"/>
                <a:ea typeface="+mn-ea"/>
                <a:cs typeface="+mn-cs"/>
              </a:rPr>
              <a:t> § 50 </a:t>
            </a:r>
            <a:r>
              <a:rPr lang="en-US" sz="1200" b="0" i="0" kern="1200" dirty="0" err="1" smtClean="0">
                <a:solidFill>
                  <a:schemeClr val="tx1"/>
                </a:solidFill>
                <a:effectLst/>
                <a:latin typeface="+mn-lt"/>
                <a:ea typeface="+mn-ea"/>
                <a:cs typeface="+mn-cs"/>
              </a:rPr>
              <a:t>ods</a:t>
            </a:r>
            <a:r>
              <a:rPr lang="en-US" sz="1200" b="0" i="0" kern="1200" dirty="0" smtClean="0">
                <a:solidFill>
                  <a:schemeClr val="tx1"/>
                </a:solidFill>
                <a:effectLst/>
                <a:latin typeface="+mn-lt"/>
                <a:ea typeface="+mn-ea"/>
                <a:cs typeface="+mn-cs"/>
              </a:rPr>
              <a:t>. 4. Je </a:t>
            </a:r>
            <a:r>
              <a:rPr lang="en-US" sz="1200" b="0" i="0" kern="1200" dirty="0" err="1" smtClean="0">
                <a:solidFill>
                  <a:schemeClr val="tx1"/>
                </a:solidFill>
                <a:effectLst/>
                <a:latin typeface="+mn-lt"/>
                <a:ea typeface="+mn-ea"/>
                <a:cs typeface="+mn-cs"/>
              </a:rPr>
              <a:t>dôležité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upozorniť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a:t>
            </a:r>
            <a:r>
              <a:rPr lang="en-US" sz="1200" b="0" i="0" kern="1200" dirty="0" smtClean="0">
                <a:solidFill>
                  <a:schemeClr val="tx1"/>
                </a:solidFill>
                <a:effectLst/>
                <a:latin typeface="+mn-lt"/>
                <a:ea typeface="+mn-ea"/>
                <a:cs typeface="+mn-cs"/>
              </a:rPr>
              <a:t> to, </a:t>
            </a:r>
            <a:r>
              <a:rPr lang="en-US" sz="1200" b="0" i="0" kern="1200" dirty="0" err="1" smtClean="0">
                <a:solidFill>
                  <a:schemeClr val="tx1"/>
                </a:solidFill>
                <a:effectLst/>
                <a:latin typeface="+mn-lt"/>
                <a:ea typeface="+mn-ea"/>
                <a:cs typeface="+mn-cs"/>
              </a:rPr>
              <a:t>že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právnická</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osoba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nemusí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poukázať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dar</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výške</a:t>
            </a:r>
            <a:r>
              <a:rPr lang="en-US" sz="1200" b="0" i="0" kern="1200" dirty="0" smtClean="0">
                <a:solidFill>
                  <a:schemeClr val="tx1"/>
                </a:solidFill>
                <a:effectLst/>
                <a:latin typeface="+mn-lt"/>
                <a:ea typeface="+mn-ea"/>
                <a:cs typeface="+mn-cs"/>
              </a:rPr>
              <a:t> 0,5 %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organizácii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potom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poukáže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aj</a:t>
            </a:r>
            <a:r>
              <a:rPr lang="en-US" sz="1200" b="0" i="0" kern="1200" dirty="0" smtClean="0">
                <a:solidFill>
                  <a:schemeClr val="tx1"/>
                </a:solidFill>
                <a:effectLst/>
                <a:latin typeface="+mn-lt"/>
                <a:ea typeface="+mn-ea"/>
                <a:cs typeface="+mn-cs"/>
              </a:rPr>
              <a:t> 2 %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z </a:t>
            </a:r>
            <a:r>
              <a:rPr lang="en-US" sz="1200" b="0" i="0" kern="1200" dirty="0" err="1" smtClean="0">
                <a:solidFill>
                  <a:schemeClr val="tx1"/>
                </a:solidFill>
                <a:effectLst/>
                <a:latin typeface="+mn-lt"/>
                <a:ea typeface="+mn-ea"/>
                <a:cs typeface="+mn-cs"/>
              </a:rPr>
              <a:t>príjmov</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napríklad</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právnická</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osoba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môže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darovať</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priebehu</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zdaňovacieho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obdobia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do </a:t>
            </a:r>
            <a:r>
              <a:rPr lang="en-US" sz="1200" b="0" i="0" kern="1200" dirty="0" err="1" smtClean="0">
                <a:solidFill>
                  <a:schemeClr val="tx1"/>
                </a:solidFill>
                <a:effectLst/>
                <a:latin typeface="+mn-lt"/>
                <a:ea typeface="+mn-ea"/>
                <a:cs typeface="+mn-cs"/>
              </a:rPr>
              <a:t>lehoty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podanie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daňového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finančné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prostriedky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výške</a:t>
            </a:r>
            <a:r>
              <a:rPr lang="en-US" sz="1200" b="0" i="0" kern="1200" dirty="0" smtClean="0">
                <a:solidFill>
                  <a:schemeClr val="tx1"/>
                </a:solidFill>
                <a:effectLst/>
                <a:latin typeface="+mn-lt"/>
                <a:ea typeface="+mn-ea"/>
                <a:cs typeface="+mn-cs"/>
              </a:rPr>
              <a:t> 0,5 %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organizácii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Dobrý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anjel</a:t>
            </a:r>
            <a:r>
              <a:rPr lang="en-US" sz="1200" b="0" i="0" kern="1200" dirty="0" smtClean="0">
                <a:solidFill>
                  <a:schemeClr val="tx1"/>
                </a:solidFill>
                <a:effectLst/>
                <a:latin typeface="+mn-lt"/>
                <a:ea typeface="+mn-ea"/>
                <a:cs typeface="+mn-cs"/>
              </a:rPr>
              <a:t>, ale v </a:t>
            </a:r>
            <a:r>
              <a:rPr lang="en-US" sz="1200" b="0" i="0" kern="1200" dirty="0" err="1" smtClean="0">
                <a:solidFill>
                  <a:schemeClr val="tx1"/>
                </a:solidFill>
                <a:effectLst/>
                <a:latin typeface="+mn-lt"/>
                <a:ea typeface="+mn-ea"/>
                <a:cs typeface="+mn-cs"/>
              </a:rPr>
              <a:t>podanom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poukáže</a:t>
            </a:r>
            <a:r>
              <a:rPr lang="en-US" sz="1200" b="0" i="0" kern="1200" dirty="0" smtClean="0">
                <a:solidFill>
                  <a:schemeClr val="tx1"/>
                </a:solidFill>
                <a:effectLst/>
                <a:latin typeface="+mn-lt"/>
                <a:ea typeface="+mn-ea"/>
                <a:cs typeface="+mn-cs"/>
              </a:rPr>
              <a:t> 2 %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Združeniu</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mladých</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podnikateľov</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Slovenska</a:t>
            </a:r>
            <a:r>
              <a:rPr lang="en-US" sz="1200" b="0" i="0" kern="1200" dirty="0" smtClean="0">
                <a:solidFill>
                  <a:schemeClr val="tx1"/>
                </a:solidFill>
                <a:effectLst/>
                <a:latin typeface="+mn-lt"/>
                <a:ea typeface="+mn-ea"/>
                <a:cs typeface="+mn-cs"/>
              </a:rPr>
              <a:t>).</a:t>
            </a:r>
          </a:p>
          <a:p>
            <a:r>
              <a:rPr lang="en-US" sz="1200" b="1" i="0" kern="1200" dirty="0" err="1" smtClean="0">
                <a:solidFill>
                  <a:schemeClr val="tx1"/>
                </a:solidFill>
                <a:effectLst/>
                <a:latin typeface="+mn-lt"/>
                <a:ea typeface="+mn-ea"/>
                <a:cs typeface="+mn-cs"/>
              </a:rPr>
              <a:t>Ak</a:t>
            </a:r>
            <a:r>
              <a:rPr lang="en-US" sz="1200" b="1"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právnická</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osoba</a:t>
            </a:r>
            <a:r>
              <a:rPr lang="en-US" sz="1200" b="0"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nedarovala</a:t>
            </a:r>
            <a:r>
              <a:rPr lang="en-US" sz="1200" b="1"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finančné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prostriedky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najmenej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výške</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0,5 %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musí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vyhlásiť</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daňovom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že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poukazuje</a:t>
            </a:r>
            <a:r>
              <a:rPr lang="en-US" sz="1200" b="0"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len</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podiel</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do </a:t>
            </a:r>
            <a:r>
              <a:rPr lang="en-US" sz="1200" b="1" i="0" kern="1200" dirty="0" err="1" smtClean="0">
                <a:solidFill>
                  <a:schemeClr val="tx1"/>
                </a:solidFill>
                <a:effectLst/>
                <a:latin typeface="+mn-lt"/>
                <a:ea typeface="+mn-ea"/>
                <a:cs typeface="+mn-cs"/>
              </a:rPr>
              <a:t>výšky</a:t>
            </a:r>
            <a:r>
              <a:rPr lang="en-US" sz="1200" b="1" i="0" kern="1200" dirty="0" smtClean="0">
                <a:solidFill>
                  <a:schemeClr val="tx1"/>
                </a:solidFill>
                <a:effectLst/>
                <a:latin typeface="+mn-lt"/>
                <a:ea typeface="+mn-ea"/>
                <a:cs typeface="+mn-cs"/>
              </a:rPr>
              <a:t> 1 %.</a:t>
            </a:r>
            <a:endParaRPr lang="en-US"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Daňovník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podáva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priznanie</a:t>
            </a:r>
            <a:r>
              <a:rPr lang="en-US" sz="1200" b="0" i="0" kern="1200" dirty="0" smtClean="0">
                <a:solidFill>
                  <a:schemeClr val="tx1"/>
                </a:solidFill>
                <a:effectLst/>
                <a:latin typeface="+mn-lt"/>
                <a:ea typeface="+mn-ea"/>
                <a:cs typeface="+mn-cs"/>
              </a:rPr>
              <a:t> k </a:t>
            </a:r>
            <a:r>
              <a:rPr lang="en-US" sz="1200" b="0" i="0" kern="1200" dirty="0" err="1" smtClean="0">
                <a:solidFill>
                  <a:schemeClr val="tx1"/>
                </a:solidFill>
                <a:effectLst/>
                <a:latin typeface="+mn-lt"/>
                <a:ea typeface="+mn-ea"/>
                <a:cs typeface="+mn-cs"/>
              </a:rPr>
              <a:t>dani</a:t>
            </a:r>
            <a:r>
              <a:rPr lang="en-US" sz="1200" b="0" i="0" kern="1200" dirty="0" smtClean="0">
                <a:solidFill>
                  <a:schemeClr val="tx1"/>
                </a:solidFill>
                <a:effectLst/>
                <a:latin typeface="+mn-lt"/>
                <a:ea typeface="+mn-ea"/>
                <a:cs typeface="+mn-cs"/>
              </a:rPr>
              <a:t> z </a:t>
            </a:r>
            <a:r>
              <a:rPr lang="en-US" sz="1200" b="0" i="0" kern="1200" dirty="0" err="1" smtClean="0">
                <a:solidFill>
                  <a:schemeClr val="tx1"/>
                </a:solidFill>
                <a:effectLst/>
                <a:latin typeface="+mn-lt"/>
                <a:ea typeface="+mn-ea"/>
                <a:cs typeface="+mn-cs"/>
              </a:rPr>
              <a:t>príjmov</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právnickej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osoby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zdaňovacie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obdobie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ktorým</a:t>
            </a:r>
            <a:r>
              <a:rPr lang="en-US" sz="1200" b="0" i="0" kern="1200" dirty="0" smtClean="0">
                <a:solidFill>
                  <a:schemeClr val="tx1"/>
                </a:solidFill>
                <a:effectLst/>
                <a:latin typeface="+mn-lt"/>
                <a:ea typeface="+mn-ea"/>
                <a:cs typeface="+mn-cs"/>
              </a:rPr>
              <a:t> je </a:t>
            </a:r>
            <a:r>
              <a:rPr lang="en-US" sz="1200" b="0" i="0" kern="1200" dirty="0" err="1" smtClean="0">
                <a:solidFill>
                  <a:schemeClr val="tx1"/>
                </a:solidFill>
                <a:effectLst/>
                <a:latin typeface="+mn-lt"/>
                <a:ea typeface="+mn-ea"/>
                <a:cs typeface="+mn-cs"/>
              </a:rPr>
              <a:t>kalendárny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rok</a:t>
            </a:r>
            <a:r>
              <a:rPr lang="en-US" sz="1200" b="0" i="0" kern="1200" dirty="0" smtClean="0">
                <a:solidFill>
                  <a:schemeClr val="tx1"/>
                </a:solidFill>
                <a:effectLst/>
                <a:latin typeface="+mn-lt"/>
                <a:ea typeface="+mn-ea"/>
                <a:cs typeface="+mn-cs"/>
              </a:rPr>
              <a:t> 2014, je </a:t>
            </a:r>
            <a:r>
              <a:rPr lang="en-US" sz="1200" b="0" i="0" kern="1200" dirty="0" err="1" smtClean="0">
                <a:solidFill>
                  <a:schemeClr val="tx1"/>
                </a:solidFill>
                <a:effectLst/>
                <a:latin typeface="+mn-lt"/>
                <a:ea typeface="+mn-ea"/>
                <a:cs typeface="+mn-cs"/>
              </a:rPr>
              <a:t>oprávnený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vyhlásiť</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daňovom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že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podiel</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licencie</a:t>
            </a:r>
            <a:r>
              <a:rPr lang="en-US" sz="1200" b="0" i="0" kern="1200" dirty="0" smtClean="0">
                <a:solidFill>
                  <a:schemeClr val="tx1"/>
                </a:solidFill>
                <a:effectLst/>
                <a:latin typeface="+mn-lt"/>
                <a:ea typeface="+mn-ea"/>
                <a:cs typeface="+mn-cs"/>
              </a:rPr>
              <a:t>) do </a:t>
            </a:r>
            <a:r>
              <a:rPr lang="en-US" sz="1200" b="0" i="0" kern="1200" dirty="0" err="1" smtClean="0">
                <a:solidFill>
                  <a:schemeClr val="tx1"/>
                </a:solidFill>
                <a:effectLst/>
                <a:latin typeface="+mn-lt"/>
                <a:ea typeface="+mn-ea"/>
                <a:cs typeface="+mn-cs"/>
              </a:rPr>
              <a:t>výšky</a:t>
            </a:r>
            <a:r>
              <a:rPr lang="en-US" sz="1200" b="0" i="0" kern="1200" dirty="0" smtClean="0">
                <a:solidFill>
                  <a:schemeClr val="tx1"/>
                </a:solidFill>
                <a:effectLst/>
                <a:latin typeface="+mn-lt"/>
                <a:ea typeface="+mn-ea"/>
                <a:cs typeface="+mn-cs"/>
              </a:rPr>
              <a:t> 2 % </a:t>
            </a:r>
            <a:r>
              <a:rPr lang="en-US" sz="1200" b="0" i="0" kern="1200" dirty="0" err="1" smtClean="0">
                <a:solidFill>
                  <a:schemeClr val="tx1"/>
                </a:solidFill>
                <a:effectLst/>
                <a:latin typeface="+mn-lt"/>
                <a:ea typeface="+mn-ea"/>
                <a:cs typeface="+mn-cs"/>
              </a:rPr>
              <a:t>sa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má</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poukázať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ním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určeným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prijímateľom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Môže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tak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urobiť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ak</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zdaňovacom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období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ktorého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vyhlásenie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týka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najneskôr</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lehote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podanie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daňového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daroval</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finančné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prostriedky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najmenej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výške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zodpovedajúcej</a:t>
            </a:r>
            <a:r>
              <a:rPr lang="en-US" sz="1200" b="0" i="0" kern="1200" dirty="0" smtClean="0">
                <a:solidFill>
                  <a:schemeClr val="tx1"/>
                </a:solidFill>
                <a:effectLst/>
                <a:latin typeface="+mn-lt"/>
                <a:ea typeface="+mn-ea"/>
                <a:cs typeface="+mn-cs"/>
              </a:rPr>
              <a:t> 0, 5 %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licencie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ním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určeným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daňovníkom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sú</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založení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zriadení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podnikanie</a:t>
            </a:r>
            <a:r>
              <a:rPr lang="en-US" sz="1200" b="0" i="0" kern="1200" dirty="0" smtClean="0">
                <a:solidFill>
                  <a:schemeClr val="tx1"/>
                </a:solidFill>
                <a:effectLst/>
                <a:latin typeface="+mn-lt"/>
                <a:ea typeface="+mn-ea"/>
                <a:cs typeface="+mn-cs"/>
              </a:rPr>
              <a:t>.</a:t>
            </a:r>
          </a:p>
          <a:p>
            <a:r>
              <a:rPr lang="en-US" sz="1200" b="0" i="0" kern="1200" dirty="0" err="1" smtClean="0">
                <a:solidFill>
                  <a:schemeClr val="tx1"/>
                </a:solidFill>
                <a:effectLst/>
                <a:latin typeface="+mn-lt"/>
                <a:ea typeface="+mn-ea"/>
                <a:cs typeface="+mn-cs"/>
              </a:rPr>
              <a:t>Ak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daňovník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neposkytol</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tieto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finančné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prostriedky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ako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dar</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najmenej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výške</a:t>
            </a:r>
            <a:r>
              <a:rPr lang="en-US" sz="1200" b="0" i="0" kern="1200" dirty="0" smtClean="0">
                <a:solidFill>
                  <a:schemeClr val="tx1"/>
                </a:solidFill>
                <a:effectLst/>
                <a:latin typeface="+mn-lt"/>
                <a:ea typeface="+mn-ea"/>
                <a:cs typeface="+mn-cs"/>
              </a:rPr>
              <a:t> 0, 5 %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licencie</a:t>
            </a:r>
            <a:r>
              <a:rPr lang="en-US" sz="1200" b="0" i="0" kern="1200" dirty="0" smtClean="0">
                <a:solidFill>
                  <a:schemeClr val="tx1"/>
                </a:solidFill>
                <a:effectLst/>
                <a:latin typeface="+mn-lt"/>
                <a:ea typeface="+mn-ea"/>
                <a:cs typeface="+mn-cs"/>
              </a:rPr>
              <a:t>), je </a:t>
            </a:r>
            <a:r>
              <a:rPr lang="en-US" sz="1200" b="0" i="0" kern="1200" dirty="0" err="1" smtClean="0">
                <a:solidFill>
                  <a:schemeClr val="tx1"/>
                </a:solidFill>
                <a:effectLst/>
                <a:latin typeface="+mn-lt"/>
                <a:ea typeface="+mn-ea"/>
                <a:cs typeface="+mn-cs"/>
              </a:rPr>
              <a:t>oprávnený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vyhlásiť</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daňovom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že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podiel</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má</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poukázať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ním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určeným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prijímateľom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len</a:t>
            </a:r>
            <a:r>
              <a:rPr lang="en-US" sz="1200" b="0" i="0" kern="1200" dirty="0" smtClean="0">
                <a:solidFill>
                  <a:schemeClr val="tx1"/>
                </a:solidFill>
                <a:effectLst/>
                <a:latin typeface="+mn-lt"/>
                <a:ea typeface="+mn-ea"/>
                <a:cs typeface="+mn-cs"/>
              </a:rPr>
              <a:t> do </a:t>
            </a:r>
            <a:r>
              <a:rPr lang="en-US" sz="1200" b="0" i="0" kern="1200" dirty="0" err="1" smtClean="0">
                <a:solidFill>
                  <a:schemeClr val="tx1"/>
                </a:solidFill>
                <a:effectLst/>
                <a:latin typeface="+mn-lt"/>
                <a:ea typeface="+mn-ea"/>
                <a:cs typeface="+mn-cs"/>
              </a:rPr>
              <a:t>výšky</a:t>
            </a:r>
            <a:r>
              <a:rPr lang="en-US" sz="1200" b="0" i="0" kern="1200" dirty="0" smtClean="0">
                <a:solidFill>
                  <a:schemeClr val="tx1"/>
                </a:solidFill>
                <a:effectLst/>
                <a:latin typeface="+mn-lt"/>
                <a:ea typeface="+mn-ea"/>
                <a:cs typeface="+mn-cs"/>
              </a:rPr>
              <a:t> 1, 5 %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licencie</a:t>
            </a:r>
            <a:r>
              <a:rPr lang="en-US" sz="1200" b="0" i="0" kern="1200" dirty="0" smtClean="0">
                <a:solidFill>
                  <a:schemeClr val="tx1"/>
                </a:solidFill>
                <a:effectLst/>
                <a:latin typeface="+mn-lt"/>
                <a:ea typeface="+mn-ea"/>
                <a:cs typeface="+mn-cs"/>
              </a:rPr>
              <a:t>).</a:t>
            </a:r>
          </a:p>
          <a:p>
            <a:r>
              <a:rPr lang="en-US" sz="1200" b="0" i="0" kern="1200" dirty="0" err="1" smtClean="0">
                <a:solidFill>
                  <a:schemeClr val="tx1"/>
                </a:solidFill>
                <a:effectLst/>
                <a:latin typeface="+mn-lt"/>
                <a:ea typeface="+mn-ea"/>
                <a:cs typeface="+mn-cs"/>
              </a:rPr>
              <a:t>Daňovník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podáva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priznanie</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k </a:t>
            </a:r>
            <a:r>
              <a:rPr lang="en-US" sz="1200" b="1" i="0" kern="1200" dirty="0" err="1" smtClean="0">
                <a:solidFill>
                  <a:schemeClr val="tx1"/>
                </a:solidFill>
                <a:effectLst/>
                <a:latin typeface="+mn-lt"/>
                <a:ea typeface="+mn-ea"/>
                <a:cs typeface="+mn-cs"/>
              </a:rPr>
              <a:t>dani</a:t>
            </a:r>
            <a:r>
              <a:rPr lang="en-US" sz="1200" b="1" i="0" kern="1200" dirty="0" smtClean="0">
                <a:solidFill>
                  <a:schemeClr val="tx1"/>
                </a:solidFill>
                <a:effectLst/>
                <a:latin typeface="+mn-lt"/>
                <a:ea typeface="+mn-ea"/>
                <a:cs typeface="+mn-cs"/>
              </a:rPr>
              <a:t> z </a:t>
            </a:r>
            <a:r>
              <a:rPr lang="en-US" sz="1200" b="1" i="0" kern="1200" dirty="0" err="1" smtClean="0">
                <a:solidFill>
                  <a:schemeClr val="tx1"/>
                </a:solidFill>
                <a:effectLst/>
                <a:latin typeface="+mn-lt"/>
                <a:ea typeface="+mn-ea"/>
                <a:cs typeface="+mn-cs"/>
              </a:rPr>
              <a:t>príjmov</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právnickej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osoby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zdaňovacie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obdobie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začalo</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roku</a:t>
            </a:r>
            <a:r>
              <a:rPr lang="en-US" sz="1200" b="0" i="0" kern="1200" dirty="0" smtClean="0">
                <a:solidFill>
                  <a:schemeClr val="tx1"/>
                </a:solidFill>
                <a:effectLst/>
                <a:latin typeface="+mn-lt"/>
                <a:ea typeface="+mn-ea"/>
                <a:cs typeface="+mn-cs"/>
              </a:rPr>
              <a:t> 2014 a </a:t>
            </a:r>
            <a:r>
              <a:rPr lang="en-US" sz="1200" b="0" i="0" kern="1200" dirty="0" err="1" smtClean="0">
                <a:solidFill>
                  <a:schemeClr val="tx1"/>
                </a:solidFill>
                <a:effectLst/>
                <a:latin typeface="+mn-lt"/>
                <a:ea typeface="+mn-ea"/>
                <a:cs typeface="+mn-cs"/>
              </a:rPr>
              <a:t>končí</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roku</a:t>
            </a:r>
            <a:r>
              <a:rPr lang="en-US" sz="1200" b="0" i="0" kern="1200" dirty="0" smtClean="0">
                <a:solidFill>
                  <a:schemeClr val="tx1"/>
                </a:solidFill>
                <a:effectLst/>
                <a:latin typeface="+mn-lt"/>
                <a:ea typeface="+mn-ea"/>
                <a:cs typeface="+mn-cs"/>
              </a:rPr>
              <a:t> 2015 (</a:t>
            </a:r>
            <a:r>
              <a:rPr lang="en-US" sz="1200" b="0" i="0" kern="1200" dirty="0" err="1" smtClean="0">
                <a:solidFill>
                  <a:schemeClr val="tx1"/>
                </a:solidFill>
                <a:effectLst/>
                <a:latin typeface="+mn-lt"/>
                <a:ea typeface="+mn-ea"/>
                <a:cs typeface="+mn-cs"/>
              </a:rPr>
              <a:t>napr</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daňovník</a:t>
            </a:r>
            <a:r>
              <a:rPr lang="en-US" sz="1200" b="0" i="0" kern="1200" dirty="0" smtClean="0">
                <a:solidFill>
                  <a:schemeClr val="tx1"/>
                </a:solidFill>
                <a:effectLst/>
                <a:latin typeface="+mn-lt"/>
                <a:ea typeface="+mn-ea"/>
                <a:cs typeface="+mn-cs"/>
              </a:rPr>
              <a:t> s </a:t>
            </a:r>
            <a:r>
              <a:rPr lang="en-US" sz="1200" b="0" i="0" kern="1200" dirty="0" err="1" smtClean="0">
                <a:solidFill>
                  <a:schemeClr val="tx1"/>
                </a:solidFill>
                <a:effectLst/>
                <a:latin typeface="+mn-lt"/>
                <a:ea typeface="+mn-ea"/>
                <a:cs typeface="+mn-cs"/>
              </a:rPr>
              <a:t>hospodárskym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rokom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končiacim</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priebehu</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roka</a:t>
            </a:r>
            <a:r>
              <a:rPr lang="en-US" sz="1200" b="0" i="0" kern="1200" dirty="0" smtClean="0">
                <a:solidFill>
                  <a:schemeClr val="tx1"/>
                </a:solidFill>
                <a:effectLst/>
                <a:latin typeface="+mn-lt"/>
                <a:ea typeface="+mn-ea"/>
                <a:cs typeface="+mn-cs"/>
              </a:rPr>
              <a:t> 2015), je </a:t>
            </a:r>
            <a:r>
              <a:rPr lang="en-US" sz="1200" b="0" i="0" kern="1200" dirty="0" err="1" smtClean="0">
                <a:solidFill>
                  <a:schemeClr val="tx1"/>
                </a:solidFill>
                <a:effectLst/>
                <a:latin typeface="+mn-lt"/>
                <a:ea typeface="+mn-ea"/>
                <a:cs typeface="+mn-cs"/>
              </a:rPr>
              <a:t>oprávnený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vyhlásiť</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daňovom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že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podiel</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zaplatenej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alebo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licencie</a:t>
            </a:r>
            <a:r>
              <a:rPr lang="en-US" sz="1200" b="0" i="0" kern="1200" dirty="0" smtClean="0">
                <a:solidFill>
                  <a:schemeClr val="tx1"/>
                </a:solidFill>
                <a:effectLst/>
                <a:latin typeface="+mn-lt"/>
                <a:ea typeface="+mn-ea"/>
                <a:cs typeface="+mn-cs"/>
              </a:rPr>
              <a:t>) do </a:t>
            </a:r>
            <a:r>
              <a:rPr lang="en-US" sz="1200" b="0" i="0" kern="1200" dirty="0" err="1" smtClean="0">
                <a:solidFill>
                  <a:schemeClr val="tx1"/>
                </a:solidFill>
                <a:effectLst/>
                <a:latin typeface="+mn-lt"/>
                <a:ea typeface="+mn-ea"/>
                <a:cs typeface="+mn-cs"/>
              </a:rPr>
              <a:t>výšky</a:t>
            </a:r>
            <a:r>
              <a:rPr lang="en-US" sz="1200" b="0" i="0" kern="1200" dirty="0" smtClean="0">
                <a:solidFill>
                  <a:schemeClr val="tx1"/>
                </a:solidFill>
                <a:effectLst/>
                <a:latin typeface="+mn-lt"/>
                <a:ea typeface="+mn-ea"/>
                <a:cs typeface="+mn-cs"/>
              </a:rPr>
              <a:t> 1, 5 % </a:t>
            </a:r>
            <a:r>
              <a:rPr lang="en-US" sz="1200" b="0" i="0" kern="1200" dirty="0" err="1" smtClean="0">
                <a:solidFill>
                  <a:schemeClr val="tx1"/>
                </a:solidFill>
                <a:effectLst/>
                <a:latin typeface="+mn-lt"/>
                <a:ea typeface="+mn-ea"/>
                <a:cs typeface="+mn-cs"/>
              </a:rPr>
              <a:t>sa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má</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poukázať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ním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určeným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prijímateľom</a:t>
            </a:r>
            <a:r>
              <a:rPr lang="en-US" sz="1200" b="0" i="0" kern="1200" dirty="0" smtClean="0">
                <a:solidFill>
                  <a:schemeClr val="tx1"/>
                </a:solidFill>
                <a:effectLst/>
                <a:latin typeface="+mn-lt"/>
                <a:ea typeface="+mn-ea"/>
                <a:cs typeface="+mn-cs"/>
              </a:rPr>
              <a:t>.</a:t>
            </a:r>
          </a:p>
          <a:p>
            <a:r>
              <a:rPr lang="en-US" sz="1200" b="1" i="0" kern="1200" dirty="0" err="1" smtClean="0">
                <a:solidFill>
                  <a:schemeClr val="tx1"/>
                </a:solidFill>
                <a:effectLst/>
                <a:latin typeface="+mn-lt"/>
                <a:ea typeface="+mn-ea"/>
                <a:cs typeface="+mn-cs"/>
              </a:rPr>
              <a:t>Môže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tak</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urobiť</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ak</a:t>
            </a:r>
            <a:r>
              <a:rPr lang="en-US" sz="1200" b="1" i="0" kern="1200" dirty="0" smtClean="0">
                <a:solidFill>
                  <a:schemeClr val="tx1"/>
                </a:solidFill>
                <a:effectLst/>
                <a:latin typeface="+mn-lt"/>
                <a:ea typeface="+mn-ea"/>
                <a:cs typeface="+mn-cs"/>
              </a:rPr>
              <a:t> v </a:t>
            </a:r>
            <a:r>
              <a:rPr lang="en-US" sz="1200" b="1" i="0" kern="1200" dirty="0" err="1" smtClean="0">
                <a:solidFill>
                  <a:schemeClr val="tx1"/>
                </a:solidFill>
                <a:effectLst/>
                <a:latin typeface="+mn-lt"/>
                <a:ea typeface="+mn-ea"/>
                <a:cs typeface="+mn-cs"/>
              </a:rPr>
              <a:t>zdaňovacom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období</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ktorého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sa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vyhlásenie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týka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alebo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najneskôr</a:t>
            </a:r>
            <a:r>
              <a:rPr lang="en-US" sz="1200" b="1" i="0" kern="1200" dirty="0" smtClean="0">
                <a:solidFill>
                  <a:schemeClr val="tx1"/>
                </a:solidFill>
                <a:effectLst/>
                <a:latin typeface="+mn-lt"/>
                <a:ea typeface="+mn-ea"/>
                <a:cs typeface="+mn-cs"/>
              </a:rPr>
              <a:t> v </a:t>
            </a:r>
            <a:r>
              <a:rPr lang="en-US" sz="1200" b="1" i="0" kern="1200" dirty="0" err="1" smtClean="0">
                <a:solidFill>
                  <a:schemeClr val="tx1"/>
                </a:solidFill>
                <a:effectLst/>
                <a:latin typeface="+mn-lt"/>
                <a:ea typeface="+mn-ea"/>
                <a:cs typeface="+mn-cs"/>
              </a:rPr>
              <a:t>lehote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podanie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daňového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priznania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daroval</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finančné</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prostriedky</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najmenej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výške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zodpovedajúcej</a:t>
            </a:r>
            <a:r>
              <a:rPr lang="en-US" sz="1200" b="1" i="0" kern="1200" dirty="0" smtClean="0">
                <a:solidFill>
                  <a:schemeClr val="tx1"/>
                </a:solidFill>
                <a:effectLst/>
                <a:latin typeface="+mn-lt"/>
                <a:ea typeface="+mn-ea"/>
                <a:cs typeface="+mn-cs"/>
              </a:rPr>
              <a:t> 1 %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alebo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licencie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ním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určeným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daňovníkom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ktorí</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nie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sú</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založení</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alebo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zriadení</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podnikanie</a:t>
            </a:r>
            <a:r>
              <a:rPr lang="en-US" sz="1200" b="1" i="0" kern="1200" dirty="0" smtClean="0">
                <a:solidFill>
                  <a:schemeClr val="tx1"/>
                </a:solidFill>
                <a:effectLst/>
                <a:latin typeface="+mn-lt"/>
                <a:ea typeface="+mn-ea"/>
                <a:cs typeface="+mn-cs"/>
              </a:rPr>
              <a:t>.</a:t>
            </a:r>
            <a:endParaRPr lang="en-US" sz="1200" b="0" i="0" kern="1200" dirty="0" smtClean="0">
              <a:solidFill>
                <a:schemeClr val="tx1"/>
              </a:solidFill>
              <a:effectLst/>
              <a:latin typeface="+mn-lt"/>
              <a:ea typeface="+mn-ea"/>
              <a:cs typeface="+mn-cs"/>
            </a:endParaRPr>
          </a:p>
          <a:p>
            <a:r>
              <a:rPr lang="en-US" sz="1200" b="1" i="0" kern="1200" dirty="0" err="1" smtClean="0">
                <a:solidFill>
                  <a:schemeClr val="tx1"/>
                </a:solidFill>
                <a:effectLst/>
                <a:latin typeface="+mn-lt"/>
                <a:ea typeface="+mn-ea"/>
                <a:cs typeface="+mn-cs"/>
              </a:rPr>
              <a:t>Ak</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daňovník</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neposkytol</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tieto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finančné</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prostriedky</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ako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dar</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najmenej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výške</a:t>
            </a:r>
            <a:r>
              <a:rPr lang="en-US" sz="1200" b="1" i="0" kern="1200" dirty="0" smtClean="0">
                <a:solidFill>
                  <a:schemeClr val="tx1"/>
                </a:solidFill>
                <a:effectLst/>
                <a:latin typeface="+mn-lt"/>
                <a:ea typeface="+mn-ea"/>
                <a:cs typeface="+mn-cs"/>
              </a:rPr>
              <a:t> 1 %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alebo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licencie</a:t>
            </a:r>
            <a:r>
              <a:rPr lang="en-US" sz="1200" b="1" i="0" kern="1200" dirty="0" smtClean="0">
                <a:solidFill>
                  <a:schemeClr val="tx1"/>
                </a:solidFill>
                <a:effectLst/>
                <a:latin typeface="+mn-lt"/>
                <a:ea typeface="+mn-ea"/>
                <a:cs typeface="+mn-cs"/>
              </a:rPr>
              <a:t>), je </a:t>
            </a:r>
            <a:r>
              <a:rPr lang="en-US" sz="1200" b="1" i="0" kern="1200" dirty="0" err="1" smtClean="0">
                <a:solidFill>
                  <a:schemeClr val="tx1"/>
                </a:solidFill>
                <a:effectLst/>
                <a:latin typeface="+mn-lt"/>
                <a:ea typeface="+mn-ea"/>
                <a:cs typeface="+mn-cs"/>
              </a:rPr>
              <a:t>oprávnený</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vyhlásiť</a:t>
            </a:r>
            <a:r>
              <a:rPr lang="en-US" sz="1200" b="1" i="0" kern="1200" dirty="0" smtClean="0">
                <a:solidFill>
                  <a:schemeClr val="tx1"/>
                </a:solidFill>
                <a:effectLst/>
                <a:latin typeface="+mn-lt"/>
                <a:ea typeface="+mn-ea"/>
                <a:cs typeface="+mn-cs"/>
              </a:rPr>
              <a:t> v </a:t>
            </a:r>
            <a:r>
              <a:rPr lang="en-US" sz="1200" b="1" i="0" kern="1200" dirty="0" err="1" smtClean="0">
                <a:solidFill>
                  <a:schemeClr val="tx1"/>
                </a:solidFill>
                <a:effectLst/>
                <a:latin typeface="+mn-lt"/>
                <a:ea typeface="+mn-ea"/>
                <a:cs typeface="+mn-cs"/>
              </a:rPr>
              <a:t>daňovom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priznaní</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že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podiel</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sa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má</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poukázať</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ním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určeným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prijímateľom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len</a:t>
            </a:r>
            <a:r>
              <a:rPr lang="en-US" sz="1200" b="1" i="0" kern="1200" dirty="0" smtClean="0">
                <a:solidFill>
                  <a:schemeClr val="tx1"/>
                </a:solidFill>
                <a:effectLst/>
                <a:latin typeface="+mn-lt"/>
                <a:ea typeface="+mn-ea"/>
                <a:cs typeface="+mn-cs"/>
              </a:rPr>
              <a:t> do </a:t>
            </a:r>
            <a:r>
              <a:rPr lang="en-US" sz="1200" b="1" i="0" kern="1200" dirty="0" err="1" smtClean="0">
                <a:solidFill>
                  <a:schemeClr val="tx1"/>
                </a:solidFill>
                <a:effectLst/>
                <a:latin typeface="+mn-lt"/>
                <a:ea typeface="+mn-ea"/>
                <a:cs typeface="+mn-cs"/>
              </a:rPr>
              <a:t>výšky</a:t>
            </a:r>
            <a:r>
              <a:rPr lang="en-US" sz="1200" b="1" i="0" kern="1200" dirty="0" smtClean="0">
                <a:solidFill>
                  <a:schemeClr val="tx1"/>
                </a:solidFill>
                <a:effectLst/>
                <a:latin typeface="+mn-lt"/>
                <a:ea typeface="+mn-ea"/>
                <a:cs typeface="+mn-cs"/>
              </a:rPr>
              <a:t> 1 %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alebo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licencie</a:t>
            </a:r>
            <a:r>
              <a:rPr lang="en-US" sz="1200" b="1" i="0" kern="1200" dirty="0" smtClean="0">
                <a:solidFill>
                  <a:schemeClr val="tx1"/>
                </a:solidFill>
                <a:effectLst/>
                <a:latin typeface="+mn-lt"/>
                <a:ea typeface="+mn-ea"/>
                <a:cs typeface="+mn-cs"/>
              </a:rPr>
              <a:t>).</a:t>
            </a:r>
            <a:endParaRPr lang="en-US" sz="1200" b="0" i="0" kern="1200" dirty="0" smtClean="0">
              <a:solidFill>
                <a:schemeClr val="tx1"/>
              </a:solidFill>
              <a:effectLst/>
              <a:latin typeface="+mn-lt"/>
              <a:ea typeface="+mn-ea"/>
              <a:cs typeface="+mn-cs"/>
            </a:endParaRPr>
          </a:p>
          <a:p>
            <a:r>
              <a:rPr lang="en-US" sz="1200" b="1" i="0" u="none" strike="noStrike" kern="1200" dirty="0" err="1" smtClean="0">
                <a:solidFill>
                  <a:schemeClr val="tx1"/>
                </a:solidFill>
                <a:effectLst/>
                <a:latin typeface="+mn-lt"/>
                <a:ea typeface="+mn-ea"/>
                <a:cs typeface="+mn-cs"/>
                <a:hlinkClick r:id="rId3"/>
              </a:rPr>
              <a:t>Nový</a:t>
            </a:r>
            <a:r>
              <a:rPr lang="en-US" sz="1200" b="1" i="0" u="none" strike="noStrike" kern="1200" dirty="0" smtClean="0">
                <a:solidFill>
                  <a:schemeClr val="tx1"/>
                </a:solidFill>
                <a:effectLst/>
                <a:latin typeface="+mn-lt"/>
                <a:ea typeface="+mn-ea"/>
                <a:cs typeface="+mn-cs"/>
                <a:hlinkClick r:id="rId3"/>
              </a:rPr>
              <a:t> </a:t>
            </a:r>
            <a:r>
              <a:rPr lang="en-US" sz="1200" b="1" i="0" u="none" strike="noStrike" kern="1200" dirty="0" err="1" smtClean="0">
                <a:solidFill>
                  <a:schemeClr val="tx1"/>
                </a:solidFill>
                <a:effectLst/>
                <a:latin typeface="+mn-lt"/>
                <a:ea typeface="+mn-ea"/>
                <a:cs typeface="+mn-cs"/>
                <a:hlinkClick r:id="rId3"/>
              </a:rPr>
              <a:t>zákon</a:t>
            </a:r>
            <a:r>
              <a:rPr lang="en-US" sz="1200" b="1" i="0" u="none" strike="noStrike" kern="1200" dirty="0" smtClean="0">
                <a:solidFill>
                  <a:schemeClr val="tx1"/>
                </a:solidFill>
                <a:effectLst/>
                <a:latin typeface="+mn-lt"/>
                <a:ea typeface="+mn-ea"/>
                <a:cs typeface="+mn-cs"/>
                <a:hlinkClick r:id="rId3"/>
              </a:rPr>
              <a:t> č. 112/2018 Z. z. o </a:t>
            </a:r>
            <a:r>
              <a:rPr lang="en-US" sz="1200" b="1" i="0" u="none" strike="noStrike" kern="1200" dirty="0" err="1" smtClean="0">
                <a:solidFill>
                  <a:schemeClr val="tx1"/>
                </a:solidFill>
                <a:effectLst/>
                <a:latin typeface="+mn-lt"/>
                <a:ea typeface="+mn-ea"/>
                <a:cs typeface="+mn-cs"/>
                <a:hlinkClick r:id="rId3"/>
              </a:rPr>
              <a:t>sociálnej</a:t>
            </a:r>
            <a:r>
              <a:rPr lang="en-US" sz="1200" b="1" i="0" u="none" strike="noStrike" kern="1200" dirty="0" smtClean="0">
                <a:solidFill>
                  <a:schemeClr val="tx1"/>
                </a:solidFill>
                <a:effectLst/>
                <a:latin typeface="+mn-lt"/>
                <a:ea typeface="+mn-ea"/>
                <a:cs typeface="+mn-cs"/>
                <a:hlinkClick r:id="rId3"/>
              </a:rPr>
              <a:t> </a:t>
            </a:r>
            <a:r>
              <a:rPr lang="en-US" sz="1200" b="1" i="0" u="none" strike="noStrike" kern="1200" dirty="0" err="1" smtClean="0">
                <a:solidFill>
                  <a:schemeClr val="tx1"/>
                </a:solidFill>
                <a:effectLst/>
                <a:latin typeface="+mn-lt"/>
                <a:ea typeface="+mn-ea"/>
                <a:cs typeface="+mn-cs"/>
                <a:hlinkClick r:id="rId3"/>
              </a:rPr>
              <a:t>ekonomike</a:t>
            </a:r>
            <a:r>
              <a:rPr lang="en-US" sz="1200" b="1" i="0" u="none" strike="noStrike" kern="1200" dirty="0" smtClean="0">
                <a:solidFill>
                  <a:schemeClr val="tx1"/>
                </a:solidFill>
                <a:effectLst/>
                <a:latin typeface="+mn-lt"/>
                <a:ea typeface="+mn-ea"/>
                <a:cs typeface="+mn-cs"/>
                <a:hlinkClick r:id="rId3"/>
              </a:rPr>
              <a:t> a </a:t>
            </a:r>
            <a:r>
              <a:rPr lang="en-US" sz="1200" b="1" i="0" u="none" strike="noStrike" kern="1200" dirty="0" err="1" smtClean="0">
                <a:solidFill>
                  <a:schemeClr val="tx1"/>
                </a:solidFill>
                <a:effectLst/>
                <a:latin typeface="+mn-lt"/>
                <a:ea typeface="+mn-ea"/>
                <a:cs typeface="+mn-cs"/>
                <a:hlinkClick r:id="rId3"/>
              </a:rPr>
              <a:t>sociálnych</a:t>
            </a:r>
            <a:r>
              <a:rPr lang="en-US" sz="1200" b="1" i="0" u="none" strike="noStrike" kern="1200" dirty="0" smtClean="0">
                <a:solidFill>
                  <a:schemeClr val="tx1"/>
                </a:solidFill>
                <a:effectLst/>
                <a:latin typeface="+mn-lt"/>
                <a:ea typeface="+mn-ea"/>
                <a:cs typeface="+mn-cs"/>
                <a:hlinkClick r:id="rId3"/>
              </a:rPr>
              <a:t> </a:t>
            </a:r>
            <a:r>
              <a:rPr lang="en-US" sz="1200" b="1" i="0" u="none" strike="noStrike" kern="1200" dirty="0" err="1" smtClean="0">
                <a:solidFill>
                  <a:schemeClr val="tx1"/>
                </a:solidFill>
                <a:effectLst/>
                <a:latin typeface="+mn-lt"/>
                <a:ea typeface="+mn-ea"/>
                <a:cs typeface="+mn-cs"/>
                <a:hlinkClick r:id="rId3"/>
              </a:rPr>
              <a:t>podnikoch</a:t>
            </a:r>
            <a:r>
              <a:rPr lang="en-US" sz="1200" b="1" i="0" u="none" strike="noStrike" kern="1200" dirty="0" smtClean="0">
                <a:solidFill>
                  <a:schemeClr val="tx1"/>
                </a:solidFill>
                <a:effectLst/>
                <a:latin typeface="+mn-lt"/>
                <a:ea typeface="+mn-ea"/>
                <a:cs typeface="+mn-cs"/>
                <a:hlinkClick r:id="rId3"/>
              </a:rPr>
              <a:t> </a:t>
            </a:r>
            <a:endParaRPr lang="en-US" sz="1200" b="0" i="0" kern="1200" dirty="0" smtClean="0">
              <a:solidFill>
                <a:schemeClr val="tx1"/>
              </a:solidFill>
              <a:effectLst/>
              <a:latin typeface="+mn-lt"/>
              <a:ea typeface="+mn-ea"/>
              <a:cs typeface="+mn-cs"/>
            </a:endParaRPr>
          </a:p>
          <a:p>
            <a:r>
              <a:rPr lang="en-US" sz="1200" b="1" i="0" u="none" strike="noStrike" kern="1200" dirty="0" err="1" smtClean="0">
                <a:solidFill>
                  <a:schemeClr val="tx1"/>
                </a:solidFill>
                <a:effectLst/>
                <a:latin typeface="+mn-lt"/>
                <a:ea typeface="+mn-ea"/>
                <a:cs typeface="+mn-cs"/>
                <a:hlinkClick r:id="rId4"/>
              </a:rPr>
              <a:t>Dôvodová</a:t>
            </a:r>
            <a:r>
              <a:rPr lang="en-US" sz="1200" b="1" i="0" u="none" strike="noStrike" kern="1200" dirty="0" smtClean="0">
                <a:solidFill>
                  <a:schemeClr val="tx1"/>
                </a:solidFill>
                <a:effectLst/>
                <a:latin typeface="+mn-lt"/>
                <a:ea typeface="+mn-ea"/>
                <a:cs typeface="+mn-cs"/>
                <a:hlinkClick r:id="rId4"/>
              </a:rPr>
              <a:t> </a:t>
            </a:r>
            <a:r>
              <a:rPr lang="en-US" sz="1200" b="1" i="0" u="none" strike="noStrike" kern="1200" dirty="0" err="1" smtClean="0">
                <a:solidFill>
                  <a:schemeClr val="tx1"/>
                </a:solidFill>
                <a:effectLst/>
                <a:latin typeface="+mn-lt"/>
                <a:ea typeface="+mn-ea"/>
                <a:cs typeface="+mn-cs"/>
                <a:hlinkClick r:id="rId4"/>
              </a:rPr>
              <a:t>správa</a:t>
            </a:r>
            <a:r>
              <a:rPr lang="en-US" sz="1200" b="1" i="0" u="none" strike="noStrike" kern="1200" dirty="0" smtClean="0">
                <a:solidFill>
                  <a:schemeClr val="tx1"/>
                </a:solidFill>
                <a:effectLst/>
                <a:latin typeface="+mn-lt"/>
                <a:ea typeface="+mn-ea"/>
                <a:cs typeface="+mn-cs"/>
                <a:hlinkClick r:id="rId4"/>
              </a:rPr>
              <a:t> k </a:t>
            </a:r>
            <a:r>
              <a:rPr lang="en-US" sz="1200" b="1" i="0" u="none" strike="noStrike" kern="1200" dirty="0" err="1" smtClean="0">
                <a:solidFill>
                  <a:schemeClr val="tx1"/>
                </a:solidFill>
                <a:effectLst/>
                <a:latin typeface="+mn-lt"/>
                <a:ea typeface="+mn-ea"/>
                <a:cs typeface="+mn-cs"/>
                <a:hlinkClick r:id="rId4"/>
              </a:rPr>
              <a:t>zákonu</a:t>
            </a:r>
            <a:r>
              <a:rPr lang="en-US" sz="1200" b="1" i="0" u="none" strike="noStrike" kern="1200" dirty="0" smtClean="0">
                <a:solidFill>
                  <a:schemeClr val="tx1"/>
                </a:solidFill>
                <a:effectLst/>
                <a:latin typeface="+mn-lt"/>
                <a:ea typeface="+mn-ea"/>
                <a:cs typeface="+mn-cs"/>
                <a:hlinkClick r:id="rId4"/>
              </a:rPr>
              <a:t> č. 112/2018 Z. z.</a:t>
            </a:r>
            <a:endParaRPr lang="en-US"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Hlavným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cieľom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návrhu</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zákona</a:t>
            </a:r>
            <a:r>
              <a:rPr lang="en-US" sz="1200" b="0" i="0" kern="1200" dirty="0" smtClean="0">
                <a:solidFill>
                  <a:schemeClr val="tx1"/>
                </a:solidFill>
                <a:effectLst/>
                <a:latin typeface="+mn-lt"/>
                <a:ea typeface="+mn-ea"/>
                <a:cs typeface="+mn-cs"/>
              </a:rPr>
              <a:t> je </a:t>
            </a:r>
            <a:r>
              <a:rPr lang="en-US" sz="1200" b="0" i="0" kern="1200" dirty="0" err="1" smtClean="0">
                <a:solidFill>
                  <a:schemeClr val="tx1"/>
                </a:solidFill>
                <a:effectLst/>
                <a:latin typeface="+mn-lt"/>
                <a:ea typeface="+mn-ea"/>
                <a:cs typeface="+mn-cs"/>
              </a:rPr>
              <a:t>legislatívne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upraviť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sektor</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ekonomiky</a:t>
            </a:r>
            <a:r>
              <a:rPr lang="en-US" sz="1200" b="0" i="0" kern="1200" dirty="0" smtClean="0">
                <a:solidFill>
                  <a:schemeClr val="tx1"/>
                </a:solidFill>
                <a:effectLst/>
                <a:latin typeface="+mn-lt"/>
                <a:ea typeface="+mn-ea"/>
                <a:cs typeface="+mn-cs"/>
              </a:rPr>
              <a:t> a </a:t>
            </a:r>
            <a:r>
              <a:rPr lang="en-US" sz="1200" b="0" i="0" kern="1200" dirty="0" err="1" smtClean="0">
                <a:solidFill>
                  <a:schemeClr val="tx1"/>
                </a:solidFill>
                <a:effectLst/>
                <a:latin typeface="+mn-lt"/>
                <a:ea typeface="+mn-ea"/>
                <a:cs typeface="+mn-cs"/>
              </a:rPr>
              <a:t>vytvoriť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vhodné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podmienky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a:t>
            </a:r>
            <a:r>
              <a:rPr lang="en-US" sz="1200" b="0" i="0" kern="1200" dirty="0" smtClean="0">
                <a:solidFill>
                  <a:schemeClr val="tx1"/>
                </a:solidFill>
                <a:effectLst/>
                <a:latin typeface="+mn-lt"/>
                <a:ea typeface="+mn-ea"/>
                <a:cs typeface="+mn-cs"/>
              </a:rPr>
              <a:t> to, aby </a:t>
            </a:r>
            <a:r>
              <a:rPr lang="en-US" sz="1200" b="0" i="0" kern="1200" dirty="0" err="1" smtClean="0">
                <a:solidFill>
                  <a:schemeClr val="tx1"/>
                </a:solidFill>
                <a:effectLst/>
                <a:latin typeface="+mn-lt"/>
                <a:ea typeface="+mn-ea"/>
                <a:cs typeface="+mn-cs"/>
              </a:rPr>
              <a:t>sa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rozvíjala</a:t>
            </a:r>
            <a:r>
              <a:rPr lang="en-US" sz="1200" b="0" i="0" kern="1200" dirty="0" smtClean="0">
                <a:solidFill>
                  <a:schemeClr val="tx1"/>
                </a:solidFill>
                <a:effectLst/>
                <a:latin typeface="+mn-lt"/>
                <a:ea typeface="+mn-ea"/>
                <a:cs typeface="+mn-cs"/>
              </a:rPr>
              <a:t> a bola </a:t>
            </a:r>
            <a:r>
              <a:rPr lang="en-US" sz="1200" b="0" i="0" kern="1200" dirty="0" err="1" smtClean="0">
                <a:solidFill>
                  <a:schemeClr val="tx1"/>
                </a:solidFill>
                <a:effectLst/>
                <a:latin typeface="+mn-lt"/>
                <a:ea typeface="+mn-ea"/>
                <a:cs typeface="+mn-cs"/>
              </a:rPr>
              <a:t>prínosom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nielen</a:t>
            </a:r>
            <a:r>
              <a:rPr lang="en-US" sz="1200" b="0" i="0" kern="1200" dirty="0" smtClean="0">
                <a:solidFill>
                  <a:schemeClr val="tx1"/>
                </a:solidFill>
                <a:effectLst/>
                <a:latin typeface="+mn-lt"/>
                <a:ea typeface="+mn-ea"/>
                <a:cs typeface="+mn-cs"/>
              </a:rPr>
              <a:t> pre </a:t>
            </a:r>
            <a:r>
              <a:rPr lang="en-US" sz="1200" b="0" i="0" kern="1200" dirty="0" err="1" smtClean="0">
                <a:solidFill>
                  <a:schemeClr val="tx1"/>
                </a:solidFill>
                <a:effectLst/>
                <a:latin typeface="+mn-lt"/>
                <a:ea typeface="+mn-ea"/>
                <a:cs typeface="+mn-cs"/>
              </a:rPr>
              <a:t>zvyšovanie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zamestnanosti</a:t>
            </a:r>
            <a:r>
              <a:rPr lang="en-US" sz="1200" b="0" i="0" kern="1200" dirty="0" smtClean="0">
                <a:solidFill>
                  <a:schemeClr val="tx1"/>
                </a:solidFill>
                <a:effectLst/>
                <a:latin typeface="+mn-lt"/>
                <a:ea typeface="+mn-ea"/>
                <a:cs typeface="+mn-cs"/>
              </a:rPr>
              <a:t>, ale </a:t>
            </a:r>
            <a:r>
              <a:rPr lang="en-US" sz="1200" b="0" i="0" kern="1200" dirty="0" err="1" smtClean="0">
                <a:solidFill>
                  <a:schemeClr val="tx1"/>
                </a:solidFill>
                <a:effectLst/>
                <a:latin typeface="+mn-lt"/>
                <a:ea typeface="+mn-ea"/>
                <a:cs typeface="+mn-cs"/>
              </a:rPr>
              <a:t>tiež</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upraviť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systém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podpory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bude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spoločensky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prijateľný</a:t>
            </a:r>
            <a:r>
              <a:rPr lang="en-US" sz="1200" b="0" i="0" kern="1200" dirty="0" smtClean="0">
                <a:solidFill>
                  <a:schemeClr val="tx1"/>
                </a:solidFill>
                <a:effectLst/>
                <a:latin typeface="+mn-lt"/>
                <a:ea typeface="+mn-ea"/>
                <a:cs typeface="+mn-cs"/>
              </a:rPr>
              <a:t> a </a:t>
            </a:r>
            <a:r>
              <a:rPr lang="en-US" sz="1200" b="0" i="0" kern="1200" dirty="0" err="1" smtClean="0">
                <a:solidFill>
                  <a:schemeClr val="tx1"/>
                </a:solidFill>
                <a:effectLst/>
                <a:latin typeface="+mn-lt"/>
                <a:ea typeface="+mn-ea"/>
                <a:cs typeface="+mn-cs"/>
              </a:rPr>
              <a:t>bude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plne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dodržiavať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pravidlá</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štátnej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pomoci</a:t>
            </a:r>
            <a:r>
              <a:rPr lang="en-US" sz="1200" b="0" i="0" kern="1200" dirty="0" smtClean="0">
                <a:solidFill>
                  <a:schemeClr val="tx1"/>
                </a:solidFill>
                <a:effectLst/>
                <a:latin typeface="+mn-lt"/>
                <a:ea typeface="+mn-ea"/>
                <a:cs typeface="+mn-cs"/>
              </a:rPr>
              <a:t>.</a:t>
            </a:r>
          </a:p>
          <a:p>
            <a:r>
              <a:rPr lang="en-US" sz="1200" b="1" i="0" kern="1200" dirty="0" err="1" smtClean="0">
                <a:solidFill>
                  <a:schemeClr val="tx1"/>
                </a:solidFill>
                <a:effectLst/>
                <a:latin typeface="+mn-lt"/>
                <a:ea typeface="+mn-ea"/>
                <a:cs typeface="+mn-cs"/>
              </a:rPr>
              <a:t>Zákon</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najmä</a:t>
            </a:r>
            <a:endParaRPr lang="en-US"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vymedzuje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sektor</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definuje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subjekty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podnik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znevýhodnené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osoby</a:t>
            </a:r>
            <a:r>
              <a:rPr lang="en-US" sz="1200" b="0" i="0" kern="1200" dirty="0" smtClean="0">
                <a:solidFill>
                  <a:schemeClr val="tx1"/>
                </a:solidFill>
                <a:effectLst/>
                <a:latin typeface="+mn-lt"/>
                <a:ea typeface="+mn-ea"/>
                <a:cs typeface="+mn-cs"/>
              </a:rPr>
              <a:t> a </a:t>
            </a:r>
            <a:r>
              <a:rPr lang="en-US" sz="1200" b="0" i="0" kern="1200" dirty="0" err="1" smtClean="0">
                <a:solidFill>
                  <a:schemeClr val="tx1"/>
                </a:solidFill>
                <a:effectLst/>
                <a:latin typeface="+mn-lt"/>
                <a:ea typeface="+mn-ea"/>
                <a:cs typeface="+mn-cs"/>
              </a:rPr>
              <a:t>zraniteľné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osoby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ako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ďalšie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pojmy</a:t>
            </a:r>
            <a:r>
              <a:rPr lang="en-US" sz="1200" b="0" i="0" kern="1200" dirty="0" smtClean="0">
                <a:solidFill>
                  <a:schemeClr val="tx1"/>
                </a:solidFill>
                <a:effectLst/>
                <a:latin typeface="+mn-lt"/>
                <a:ea typeface="+mn-ea"/>
                <a:cs typeface="+mn-cs"/>
              </a:rPr>
              <a:t> z </a:t>
            </a:r>
            <a:r>
              <a:rPr lang="en-US" sz="1200" b="0" i="0" kern="1200" dirty="0" err="1" smtClean="0">
                <a:solidFill>
                  <a:schemeClr val="tx1"/>
                </a:solidFill>
                <a:effectLst/>
                <a:latin typeface="+mn-lt"/>
                <a:ea typeface="+mn-ea"/>
                <a:cs typeface="+mn-cs"/>
              </a:rPr>
              <a:t>oblasti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pričom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tieto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definície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vychádzajú</a:t>
            </a:r>
            <a:r>
              <a:rPr lang="en-US" sz="1200" b="0" i="0" kern="1200" dirty="0" smtClean="0">
                <a:solidFill>
                  <a:schemeClr val="tx1"/>
                </a:solidFill>
                <a:effectLst/>
                <a:latin typeface="+mn-lt"/>
                <a:ea typeface="+mn-ea"/>
                <a:cs typeface="+mn-cs"/>
              </a:rPr>
              <a:t> z </a:t>
            </a:r>
            <a:r>
              <a:rPr lang="en-US" sz="1200" b="0" i="0" kern="1200" dirty="0" err="1" smtClean="0">
                <a:solidFill>
                  <a:schemeClr val="tx1"/>
                </a:solidFill>
                <a:effectLst/>
                <a:latin typeface="+mn-lt"/>
                <a:ea typeface="+mn-ea"/>
                <a:cs typeface="+mn-cs"/>
              </a:rPr>
              <a:t>európskeho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vnímania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problematiky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ekonomiky</a:t>
            </a:r>
            <a:r>
              <a:rPr lang="en-US" sz="1200" b="0" i="0" kern="1200" dirty="0" smtClean="0">
                <a:solidFill>
                  <a:schemeClr val="tx1"/>
                </a:solidFill>
                <a:effectLst/>
                <a:latin typeface="+mn-lt"/>
                <a:ea typeface="+mn-ea"/>
                <a:cs typeface="+mn-cs"/>
              </a:rPr>
              <a:t> so </a:t>
            </a:r>
            <a:r>
              <a:rPr lang="en-US" sz="1200" b="0" i="0" kern="1200" dirty="0" err="1" smtClean="0">
                <a:solidFill>
                  <a:schemeClr val="tx1"/>
                </a:solidFill>
                <a:effectLst/>
                <a:latin typeface="+mn-lt"/>
                <a:ea typeface="+mn-ea"/>
                <a:cs typeface="+mn-cs"/>
              </a:rPr>
              <a:t>zohľadnením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slovenských</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špecifík</a:t>
            </a:r>
            <a:r>
              <a:rPr lang="en-US" sz="1200" b="0" i="0" kern="1200" dirty="0" smtClean="0">
                <a:solidFill>
                  <a:schemeClr val="tx1"/>
                </a:solidFill>
                <a:effectLst/>
                <a:latin typeface="+mn-lt"/>
                <a:ea typeface="+mn-ea"/>
                <a:cs typeface="+mn-cs"/>
              </a:rPr>
              <a:t> a </a:t>
            </a:r>
            <a:r>
              <a:rPr lang="en-US" sz="1200" b="0" i="0" kern="1200" dirty="0" err="1" smtClean="0">
                <a:solidFill>
                  <a:schemeClr val="tx1"/>
                </a:solidFill>
                <a:effectLst/>
                <a:latin typeface="+mn-lt"/>
                <a:ea typeface="+mn-ea"/>
                <a:cs typeface="+mn-cs"/>
              </a:rPr>
              <a:t>potrieb</a:t>
            </a:r>
            <a:r>
              <a:rPr lang="en-US" sz="1200" b="0" i="0" kern="1200" dirty="0" smtClean="0">
                <a:solidFill>
                  <a:schemeClr val="tx1"/>
                </a:solidFill>
                <a:effectLst/>
                <a:latin typeface="+mn-lt"/>
                <a:ea typeface="+mn-ea"/>
                <a:cs typeface="+mn-cs"/>
              </a:rPr>
              <a:t>,</a:t>
            </a:r>
          </a:p>
          <a:p>
            <a:r>
              <a:rPr lang="en-US" sz="1200" b="0" i="0" kern="1200" dirty="0" err="1" smtClean="0">
                <a:solidFill>
                  <a:schemeClr val="tx1"/>
                </a:solidFill>
                <a:effectLst/>
                <a:latin typeface="+mn-lt"/>
                <a:ea typeface="+mn-ea"/>
                <a:cs typeface="+mn-cs"/>
              </a:rPr>
              <a:t>ustanovuje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podmienky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štatútu</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registrovaného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podniku</a:t>
            </a:r>
            <a:r>
              <a:rPr lang="en-US" sz="1200" b="0" i="0" kern="1200" dirty="0" smtClean="0">
                <a:solidFill>
                  <a:schemeClr val="tx1"/>
                </a:solidFill>
                <a:effectLst/>
                <a:latin typeface="+mn-lt"/>
                <a:ea typeface="+mn-ea"/>
                <a:cs typeface="+mn-cs"/>
              </a:rPr>
              <a:t>,</a:t>
            </a:r>
          </a:p>
          <a:p>
            <a:r>
              <a:rPr lang="en-US" sz="1200" b="0" i="0" kern="1200" dirty="0" err="1" smtClean="0">
                <a:solidFill>
                  <a:schemeClr val="tx1"/>
                </a:solidFill>
                <a:effectLst/>
                <a:latin typeface="+mn-lt"/>
                <a:ea typeface="+mn-ea"/>
                <a:cs typeface="+mn-cs"/>
              </a:rPr>
              <a:t>vymedzuje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jednotlivé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druhy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registrovaných</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sociálnych</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podnikov</a:t>
            </a:r>
            <a:r>
              <a:rPr lang="en-US" sz="1200" b="0" i="0" kern="1200" dirty="0" smtClean="0">
                <a:solidFill>
                  <a:schemeClr val="tx1"/>
                </a:solidFill>
                <a:effectLst/>
                <a:latin typeface="+mn-lt"/>
                <a:ea typeface="+mn-ea"/>
                <a:cs typeface="+mn-cs"/>
              </a:rPr>
              <a:t>,</a:t>
            </a:r>
          </a:p>
          <a:p>
            <a:r>
              <a:rPr lang="en-US" sz="1200" b="0" i="0" kern="1200" dirty="0" err="1" smtClean="0">
                <a:solidFill>
                  <a:schemeClr val="tx1"/>
                </a:solidFill>
                <a:effectLst/>
                <a:latin typeface="+mn-lt"/>
                <a:ea typeface="+mn-ea"/>
                <a:cs typeface="+mn-cs"/>
              </a:rPr>
              <a:t>upravuje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možnosť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podpory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podnikov</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širšom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priestore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ekonomiky</a:t>
            </a:r>
            <a:r>
              <a:rPr lang="en-US" sz="1200" b="0" i="0" kern="1200" dirty="0" smtClean="0">
                <a:solidFill>
                  <a:schemeClr val="tx1"/>
                </a:solidFill>
                <a:effectLst/>
                <a:latin typeface="+mn-lt"/>
                <a:ea typeface="+mn-ea"/>
                <a:cs typeface="+mn-cs"/>
              </a:rPr>
              <a:t>,</a:t>
            </a:r>
          </a:p>
          <a:p>
            <a:r>
              <a:rPr lang="en-US" sz="1200" b="0" i="0" kern="1200" dirty="0" err="1" smtClean="0">
                <a:solidFill>
                  <a:schemeClr val="tx1"/>
                </a:solidFill>
                <a:effectLst/>
                <a:latin typeface="+mn-lt"/>
                <a:ea typeface="+mn-ea"/>
                <a:cs typeface="+mn-cs"/>
              </a:rPr>
              <a:t>upravuje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správu</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oblasti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ekonomiky</a:t>
            </a:r>
            <a:r>
              <a:rPr lang="en-US" sz="1200" b="0" i="0" kern="1200" dirty="0" smtClean="0">
                <a:solidFill>
                  <a:schemeClr val="tx1"/>
                </a:solidFill>
                <a:effectLst/>
                <a:latin typeface="+mn-lt"/>
                <a:ea typeface="+mn-ea"/>
                <a:cs typeface="+mn-cs"/>
              </a:rPr>
              <a:t> zo </a:t>
            </a:r>
            <a:r>
              <a:rPr lang="en-US" sz="1200" b="0" i="0" kern="1200" dirty="0" err="1" smtClean="0">
                <a:solidFill>
                  <a:schemeClr val="tx1"/>
                </a:solidFill>
                <a:effectLst/>
                <a:latin typeface="+mn-lt"/>
                <a:ea typeface="+mn-ea"/>
                <a:cs typeface="+mn-cs"/>
              </a:rPr>
              <a:t>strany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štátu</a:t>
            </a:r>
            <a:r>
              <a:rPr lang="en-US" sz="1200" b="0" i="0" kern="1200" dirty="0" smtClean="0">
                <a:solidFill>
                  <a:schemeClr val="tx1"/>
                </a:solidFill>
                <a:effectLst/>
                <a:latin typeface="+mn-lt"/>
                <a:ea typeface="+mn-ea"/>
                <a:cs typeface="+mn-cs"/>
              </a:rPr>
              <a:t>,</a:t>
            </a:r>
          </a:p>
          <a:p>
            <a:r>
              <a:rPr lang="en-US" sz="1200" b="0" i="0" kern="1200" dirty="0" err="1" smtClean="0">
                <a:solidFill>
                  <a:schemeClr val="tx1"/>
                </a:solidFill>
                <a:effectLst/>
                <a:latin typeface="+mn-lt"/>
                <a:ea typeface="+mn-ea"/>
                <a:cs typeface="+mn-cs"/>
              </a:rPr>
              <a:t>upravuje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organizácie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sektora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sociálnej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ekonomiky</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12. 02. 2014: </a:t>
            </a:r>
            <a:r>
              <a:rPr lang="en-US" sz="1200" b="1" i="0" kern="1200" dirty="0" smtClean="0">
                <a:solidFill>
                  <a:schemeClr val="tx1"/>
                </a:solidFill>
                <a:effectLst/>
                <a:latin typeface="+mn-lt"/>
                <a:ea typeface="+mn-ea"/>
                <a:cs typeface="+mn-cs"/>
              </a:rPr>
              <a:t>Do 17. </a:t>
            </a:r>
            <a:r>
              <a:rPr lang="en-US" sz="1200" b="1" i="0" kern="1200" dirty="0" err="1" smtClean="0">
                <a:solidFill>
                  <a:schemeClr val="tx1"/>
                </a:solidFill>
                <a:effectLst/>
                <a:latin typeface="+mn-lt"/>
                <a:ea typeface="+mn-ea"/>
                <a:cs typeface="+mn-cs"/>
              </a:rPr>
              <a:t>februára</a:t>
            </a:r>
            <a:r>
              <a:rPr lang="en-US" sz="1200" b="1" i="0" kern="1200" dirty="0" smtClean="0">
                <a:solidFill>
                  <a:schemeClr val="tx1"/>
                </a:solidFill>
                <a:effectLst/>
                <a:latin typeface="+mn-lt"/>
                <a:ea typeface="+mn-ea"/>
                <a:cs typeface="+mn-cs"/>
              </a:rPr>
              <a:t> 2014 </a:t>
            </a:r>
            <a:r>
              <a:rPr lang="en-US" sz="1200" b="1" i="0" kern="1200" dirty="0" err="1" smtClean="0">
                <a:solidFill>
                  <a:schemeClr val="tx1"/>
                </a:solidFill>
                <a:effectLst/>
                <a:latin typeface="+mn-lt"/>
                <a:ea typeface="+mn-ea"/>
                <a:cs typeface="+mn-cs"/>
              </a:rPr>
              <a:t>môžete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požiadať</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svojho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zamestnávateľa</a:t>
            </a:r>
            <a:r>
              <a:rPr lang="en-US" sz="1200" b="1" i="0" kern="1200" dirty="0" smtClean="0">
                <a:solidFill>
                  <a:schemeClr val="tx1"/>
                </a:solidFill>
                <a:effectLst/>
                <a:latin typeface="+mn-lt"/>
                <a:ea typeface="+mn-ea"/>
                <a:cs typeface="+mn-cs"/>
              </a:rPr>
              <a:t> o </a:t>
            </a:r>
            <a:r>
              <a:rPr lang="en-US" sz="1200" b="1" i="0" kern="1200" dirty="0" err="1" smtClean="0">
                <a:solidFill>
                  <a:schemeClr val="tx1"/>
                </a:solidFill>
                <a:effectLst/>
                <a:latin typeface="+mn-lt"/>
                <a:ea typeface="+mn-ea"/>
                <a:cs typeface="+mn-cs"/>
              </a:rPr>
              <a:t>vykonanie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ročného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zúčtovania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zaplatených</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preddavkov</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a:t>
            </a:r>
            <a:r>
              <a:rPr lang="en-US" sz="1200" b="1" i="0" kern="1200" dirty="0" smtClean="0">
                <a:solidFill>
                  <a:schemeClr val="tx1"/>
                </a:solidFill>
                <a:effectLst/>
                <a:latin typeface="+mn-lt"/>
                <a:ea typeface="+mn-ea"/>
                <a:cs typeface="+mn-cs"/>
              </a:rPr>
              <a:t> a </a:t>
            </a:r>
            <a:r>
              <a:rPr lang="en-US" sz="1200" b="1" i="0" kern="1200" dirty="0" err="1" smtClean="0">
                <a:solidFill>
                  <a:schemeClr val="tx1"/>
                </a:solidFill>
                <a:effectLst/>
                <a:latin typeface="+mn-lt"/>
                <a:ea typeface="+mn-ea"/>
                <a:cs typeface="+mn-cs"/>
              </a:rPr>
              <a:t>vystavenie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tlačiva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Potvrdenie</a:t>
            </a:r>
            <a:r>
              <a:rPr lang="en-US" sz="1200" b="1" i="0" kern="1200" dirty="0" smtClean="0">
                <a:solidFill>
                  <a:schemeClr val="tx1"/>
                </a:solidFill>
                <a:effectLst/>
                <a:latin typeface="+mn-lt"/>
                <a:ea typeface="+mn-ea"/>
                <a:cs typeface="+mn-cs"/>
              </a:rPr>
              <a:t> o </a:t>
            </a:r>
            <a:r>
              <a:rPr lang="en-US" sz="1200" b="1" i="0" kern="1200" dirty="0" err="1" smtClean="0">
                <a:solidFill>
                  <a:schemeClr val="tx1"/>
                </a:solidFill>
                <a:effectLst/>
                <a:latin typeface="+mn-lt"/>
                <a:ea typeface="+mn-ea"/>
                <a:cs typeface="+mn-cs"/>
              </a:rPr>
              <a:t>zaplatení</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Z </a:t>
            </a:r>
            <a:r>
              <a:rPr lang="en-US" sz="1200" b="1" i="0" kern="1200" dirty="0" err="1" smtClean="0">
                <a:solidFill>
                  <a:schemeClr val="tx1"/>
                </a:solidFill>
                <a:effectLst/>
                <a:latin typeface="+mn-lt"/>
                <a:ea typeface="+mn-ea"/>
                <a:cs typeface="+mn-cs"/>
              </a:rPr>
              <a:t>tohto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potvrdenia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si</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viete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vypočítať</a:t>
            </a:r>
            <a:r>
              <a:rPr lang="en-US" sz="1200" b="1" i="0" kern="1200" dirty="0" smtClean="0">
                <a:solidFill>
                  <a:schemeClr val="tx1"/>
                </a:solidFill>
                <a:effectLst/>
                <a:latin typeface="+mn-lt"/>
                <a:ea typeface="+mn-ea"/>
                <a:cs typeface="+mn-cs"/>
              </a:rPr>
              <a:t> 2% zo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a tie </a:t>
            </a:r>
            <a:r>
              <a:rPr lang="en-US" sz="1200" b="1" i="0" kern="1200" dirty="0" err="1" smtClean="0">
                <a:solidFill>
                  <a:schemeClr val="tx1"/>
                </a:solidFill>
                <a:effectLst/>
                <a:latin typeface="+mn-lt"/>
                <a:ea typeface="+mn-ea"/>
                <a:cs typeface="+mn-cs"/>
              </a:rPr>
              <a:t>poukázať</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neziskovým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organizáciám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alebo</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nadáciám</a:t>
            </a:r>
            <a:r>
              <a:rPr lang="en-US" sz="1200" b="1" i="0" kern="1200" dirty="0" smtClean="0">
                <a:solidFill>
                  <a:schemeClr val="tx1"/>
                </a:solidFill>
                <a:effectLst/>
                <a:latin typeface="+mn-lt"/>
                <a:ea typeface="+mn-ea"/>
                <a:cs typeface="+mn-cs"/>
              </a:rPr>
              <a:t>.</a:t>
            </a:r>
            <a:br>
              <a:rPr lang="en-US" sz="1200" b="1"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
            </a:r>
            <a:br>
              <a:rPr lang="en-US" sz="1200" b="1" i="0" kern="1200" dirty="0" smtClean="0">
                <a:solidFill>
                  <a:schemeClr val="tx1"/>
                </a:solidFill>
                <a:effectLst/>
                <a:latin typeface="+mn-lt"/>
                <a:ea typeface="+mn-ea"/>
                <a:cs typeface="+mn-cs"/>
              </a:rPr>
            </a:br>
            <a:r>
              <a:rPr lang="en-US" sz="1200" b="0" i="0" kern="1200" dirty="0" err="1" smtClean="0">
                <a:solidFill>
                  <a:schemeClr val="tx1"/>
                </a:solidFill>
                <a:effectLst/>
                <a:latin typeface="+mn-lt"/>
                <a:ea typeface="+mn-ea"/>
                <a:cs typeface="+mn-cs"/>
              </a:rPr>
              <a:t>Každý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podáva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priznanie</a:t>
            </a:r>
            <a:r>
              <a:rPr lang="en-US" sz="1200" b="0" i="0" kern="1200" dirty="0" smtClean="0">
                <a:solidFill>
                  <a:schemeClr val="tx1"/>
                </a:solidFill>
                <a:effectLst/>
                <a:latin typeface="+mn-lt"/>
                <a:ea typeface="+mn-ea"/>
                <a:cs typeface="+mn-cs"/>
              </a:rPr>
              <a:t> k </a:t>
            </a:r>
            <a:r>
              <a:rPr lang="en-US" sz="1200" b="0" i="0" kern="1200" dirty="0" err="1" smtClean="0">
                <a:solidFill>
                  <a:schemeClr val="tx1"/>
                </a:solidFill>
                <a:effectLst/>
                <a:latin typeface="+mn-lt"/>
                <a:ea typeface="+mn-ea"/>
                <a:cs typeface="+mn-cs"/>
              </a:rPr>
              <a:t>dani</a:t>
            </a:r>
            <a:r>
              <a:rPr lang="en-US" sz="1200" b="0" i="0" kern="1200" dirty="0" smtClean="0">
                <a:solidFill>
                  <a:schemeClr val="tx1"/>
                </a:solidFill>
                <a:effectLst/>
                <a:latin typeface="+mn-lt"/>
                <a:ea typeface="+mn-ea"/>
                <a:cs typeface="+mn-cs"/>
              </a:rPr>
              <a:t> z </a:t>
            </a:r>
            <a:r>
              <a:rPr lang="en-US" sz="1200" b="0" i="0" kern="1200" dirty="0" err="1" smtClean="0">
                <a:solidFill>
                  <a:schemeClr val="tx1"/>
                </a:solidFill>
                <a:effectLst/>
                <a:latin typeface="+mn-lt"/>
                <a:ea typeface="+mn-ea"/>
                <a:cs typeface="+mn-cs"/>
              </a:rPr>
              <a:t>príjmov</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fyzickej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osoby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rok</a:t>
            </a:r>
            <a:r>
              <a:rPr lang="en-US" sz="1200" b="0" i="0" kern="1200" dirty="0" smtClean="0">
                <a:solidFill>
                  <a:schemeClr val="tx1"/>
                </a:solidFill>
                <a:effectLst/>
                <a:latin typeface="+mn-lt"/>
                <a:ea typeface="+mn-ea"/>
                <a:cs typeface="+mn-cs"/>
              </a:rPr>
              <a:t> 2013 a je </a:t>
            </a:r>
            <a:r>
              <a:rPr lang="en-US" sz="1200" b="0" i="0" kern="1200" dirty="0" err="1" smtClean="0">
                <a:solidFill>
                  <a:schemeClr val="tx1"/>
                </a:solidFill>
                <a:effectLst/>
                <a:latin typeface="+mn-lt"/>
                <a:ea typeface="+mn-ea"/>
                <a:cs typeface="+mn-cs"/>
              </a:rPr>
              <a:t>oprávnený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vyhlásiť</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priamo</a:t>
            </a:r>
            <a:r>
              <a:rPr lang="en-US" sz="1200" b="0" i="0" kern="1200" dirty="0" smtClean="0">
                <a:solidFill>
                  <a:schemeClr val="tx1"/>
                </a:solidFill>
                <a:effectLst/>
                <a:latin typeface="+mn-lt"/>
                <a:ea typeface="+mn-ea"/>
                <a:cs typeface="+mn-cs"/>
              </a:rPr>
              <a:t> v </a:t>
            </a:r>
            <a:r>
              <a:rPr lang="en-US" sz="1200" b="0" i="0" kern="1200" dirty="0" err="1" smtClean="0">
                <a:solidFill>
                  <a:schemeClr val="tx1"/>
                </a:solidFill>
                <a:effectLst/>
                <a:latin typeface="+mn-lt"/>
                <a:ea typeface="+mn-ea"/>
                <a:cs typeface="+mn-cs"/>
              </a:rPr>
              <a:t>daňovom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že</a:t>
            </a:r>
            <a:r>
              <a:rPr lang="en-US" sz="1200" b="0"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podiel</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do </a:t>
            </a:r>
            <a:r>
              <a:rPr lang="en-US" sz="1200" b="1" i="0" kern="1200" dirty="0" err="1" smtClean="0">
                <a:solidFill>
                  <a:schemeClr val="tx1"/>
                </a:solidFill>
                <a:effectLst/>
                <a:latin typeface="+mn-lt"/>
                <a:ea typeface="+mn-ea"/>
                <a:cs typeface="+mn-cs"/>
              </a:rPr>
              <a:t>výšky</a:t>
            </a:r>
            <a:r>
              <a:rPr lang="en-US" sz="1200" b="1" i="0" kern="1200" dirty="0" smtClean="0">
                <a:solidFill>
                  <a:schemeClr val="tx1"/>
                </a:solidFill>
                <a:effectLst/>
                <a:latin typeface="+mn-lt"/>
                <a:ea typeface="+mn-ea"/>
                <a:cs typeface="+mn-cs"/>
              </a:rPr>
              <a:t> 2%, </a:t>
            </a:r>
            <a:r>
              <a:rPr lang="en-US" sz="1200" b="1" i="0" kern="1200" dirty="0" err="1" smtClean="0">
                <a:solidFill>
                  <a:schemeClr val="tx1"/>
                </a:solidFill>
                <a:effectLst/>
                <a:latin typeface="+mn-lt"/>
                <a:ea typeface="+mn-ea"/>
                <a:cs typeface="+mn-cs"/>
              </a:rPr>
              <a:t>sa</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má</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poukázať</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ním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určenej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právnickej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osobe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ďalej</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len</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prijímateľ</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3% </a:t>
            </a:r>
            <a:r>
              <a:rPr lang="en-US" sz="1200" b="1" i="0" kern="1200" dirty="0" err="1" smtClean="0">
                <a:solidFill>
                  <a:schemeClr val="tx1"/>
                </a:solidFill>
                <a:effectLst/>
                <a:latin typeface="+mn-lt"/>
                <a:ea typeface="+mn-ea"/>
                <a:cs typeface="+mn-cs"/>
              </a:rPr>
              <a:t>môže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darovať</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daňovník</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ktorý</a:t>
            </a:r>
            <a:r>
              <a:rPr lang="en-US" sz="1200" b="1" i="0" kern="1200" dirty="0" smtClean="0">
                <a:solidFill>
                  <a:schemeClr val="tx1"/>
                </a:solidFill>
                <a:effectLst/>
                <a:latin typeface="+mn-lt"/>
                <a:ea typeface="+mn-ea"/>
                <a:cs typeface="+mn-cs"/>
              </a:rPr>
              <a:t> v </a:t>
            </a:r>
            <a:r>
              <a:rPr lang="en-US" sz="1200" b="1" i="0" kern="1200" dirty="0" err="1" smtClean="0">
                <a:solidFill>
                  <a:schemeClr val="tx1"/>
                </a:solidFill>
                <a:effectLst/>
                <a:latin typeface="+mn-lt"/>
                <a:ea typeface="+mn-ea"/>
                <a:cs typeface="+mn-cs"/>
              </a:rPr>
              <a:t>roku</a:t>
            </a:r>
            <a:r>
              <a:rPr lang="en-US" sz="1200" b="1" i="0" kern="1200" dirty="0" smtClean="0">
                <a:solidFill>
                  <a:schemeClr val="tx1"/>
                </a:solidFill>
                <a:effectLst/>
                <a:latin typeface="+mn-lt"/>
                <a:ea typeface="+mn-ea"/>
                <a:cs typeface="+mn-cs"/>
              </a:rPr>
              <a:t> 2013 </a:t>
            </a:r>
            <a:r>
              <a:rPr lang="en-US" sz="1200" b="1" i="0" kern="1200" dirty="0" err="1" smtClean="0">
                <a:solidFill>
                  <a:schemeClr val="tx1"/>
                </a:solidFill>
                <a:effectLst/>
                <a:latin typeface="+mn-lt"/>
                <a:ea typeface="+mn-ea"/>
                <a:cs typeface="+mn-cs"/>
              </a:rPr>
              <a:t>odpracoval</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najmenej</a:t>
            </a:r>
            <a:r>
              <a:rPr lang="en-US" sz="1200" b="1" i="0" kern="1200" dirty="0" smtClean="0">
                <a:solidFill>
                  <a:schemeClr val="tx1"/>
                </a:solidFill>
                <a:effectLst/>
                <a:latin typeface="+mn-lt"/>
                <a:ea typeface="+mn-ea"/>
                <a:cs typeface="+mn-cs"/>
              </a:rPr>
              <a:t> 40 </a:t>
            </a:r>
            <a:r>
              <a:rPr lang="en-US" sz="1200" b="1" i="0" kern="1200" dirty="0" err="1" smtClean="0">
                <a:solidFill>
                  <a:schemeClr val="tx1"/>
                </a:solidFill>
                <a:effectLst/>
                <a:latin typeface="+mn-lt"/>
                <a:ea typeface="+mn-ea"/>
                <a:cs typeface="+mn-cs"/>
              </a:rPr>
              <a:t>hodín</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dobrovoľníckej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činnosti</a:t>
            </a:r>
            <a:r>
              <a:rPr lang="en-US" sz="1200" b="1"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podľa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zákona</a:t>
            </a:r>
            <a:r>
              <a:rPr lang="en-US" sz="1200" b="0" i="0" kern="1200" dirty="0" smtClean="0">
                <a:solidFill>
                  <a:schemeClr val="tx1"/>
                </a:solidFill>
                <a:effectLst/>
                <a:latin typeface="+mn-lt"/>
                <a:ea typeface="+mn-ea"/>
                <a:cs typeface="+mn-cs"/>
              </a:rPr>
              <a:t> č. 406/2011 Z. z. o </a:t>
            </a:r>
            <a:r>
              <a:rPr lang="en-US" sz="1200" b="0" i="0" kern="1200" dirty="0" err="1" smtClean="0">
                <a:solidFill>
                  <a:schemeClr val="tx1"/>
                </a:solidFill>
                <a:effectLst/>
                <a:latin typeface="+mn-lt"/>
                <a:ea typeface="+mn-ea"/>
                <a:cs typeface="+mn-cs"/>
              </a:rPr>
              <a:t>dobrovoľníctve</a:t>
            </a:r>
            <a:r>
              <a:rPr lang="en-US" sz="1200" b="0" i="0" kern="1200" dirty="0" smtClean="0">
                <a:solidFill>
                  <a:schemeClr val="tx1"/>
                </a:solidFill>
                <a:effectLst/>
                <a:latin typeface="+mn-lt"/>
                <a:ea typeface="+mn-ea"/>
                <a:cs typeface="+mn-cs"/>
              </a:rPr>
              <a:t>) a </a:t>
            </a:r>
            <a:r>
              <a:rPr lang="en-US" sz="1200" b="0" i="0" kern="1200" dirty="0" err="1" smtClean="0">
                <a:solidFill>
                  <a:schemeClr val="tx1"/>
                </a:solidFill>
                <a:effectLst/>
                <a:latin typeface="+mn-lt"/>
                <a:ea typeface="+mn-ea"/>
                <a:cs typeface="+mn-cs"/>
              </a:rPr>
              <a:t>predloží</a:t>
            </a:r>
            <a:r>
              <a:rPr lang="en-US" sz="1200" b="0" i="0" kern="1200" dirty="0" smtClean="0">
                <a:solidFill>
                  <a:schemeClr val="tx1"/>
                </a:solidFill>
                <a:effectLst/>
                <a:latin typeface="+mn-lt"/>
                <a:ea typeface="+mn-ea"/>
                <a:cs typeface="+mn-cs"/>
              </a:rPr>
              <a:t> o tom </a:t>
            </a:r>
            <a:r>
              <a:rPr lang="en-US" sz="1200" b="0" i="0" kern="1200" dirty="0" err="1" smtClean="0">
                <a:solidFill>
                  <a:schemeClr val="tx1"/>
                </a:solidFill>
                <a:effectLst/>
                <a:latin typeface="+mn-lt"/>
                <a:ea typeface="+mn-ea"/>
                <a:cs typeface="+mn-cs"/>
              </a:rPr>
              <a:t>písomné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potvrdenie</a:t>
            </a:r>
            <a:r>
              <a:rPr lang="en-US" sz="1200" b="0" i="0" kern="1200" dirty="0" smtClean="0">
                <a:solidFill>
                  <a:schemeClr val="tx1"/>
                </a:solidFill>
                <a:effectLst/>
                <a:latin typeface="+mn-lt"/>
                <a:ea typeface="+mn-ea"/>
                <a:cs typeface="+mn-cs"/>
              </a:rPr>
              <a:t>.</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Zamestnanec</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ktorý</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nerobí</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daňové</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priznanie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sám</a:t>
            </a:r>
            <a:r>
              <a:rPr lang="en-US" sz="1200" b="0" i="0" kern="1200" dirty="0" smtClean="0">
                <a:solidFill>
                  <a:schemeClr val="tx1"/>
                </a:solidFill>
                <a:effectLst/>
                <a:latin typeface="+mn-lt"/>
                <a:ea typeface="+mn-ea"/>
                <a:cs typeface="+mn-cs"/>
              </a:rPr>
              <a:t>, ale </a:t>
            </a:r>
            <a:r>
              <a:rPr lang="en-US" sz="1200" b="0" i="0" kern="1200" dirty="0" err="1" smtClean="0">
                <a:solidFill>
                  <a:schemeClr val="tx1"/>
                </a:solidFill>
                <a:effectLst/>
                <a:latin typeface="+mn-lt"/>
                <a:ea typeface="+mn-ea"/>
                <a:cs typeface="+mn-cs"/>
              </a:rPr>
              <a:t>spracuje</a:t>
            </a:r>
            <a:r>
              <a:rPr lang="en-US" sz="1200" b="0" i="0" kern="1200" dirty="0" smtClean="0">
                <a:solidFill>
                  <a:schemeClr val="tx1"/>
                </a:solidFill>
                <a:effectLst/>
                <a:latin typeface="+mn-lt"/>
                <a:ea typeface="+mn-ea"/>
                <a:cs typeface="+mn-cs"/>
              </a:rPr>
              <a:t> ho </a:t>
            </a:r>
            <a:r>
              <a:rPr lang="en-US" sz="1200" b="0" i="0" kern="1200" dirty="0" err="1" smtClean="0">
                <a:solidFill>
                  <a:schemeClr val="tx1"/>
                </a:solidFill>
                <a:effectLst/>
                <a:latin typeface="+mn-lt"/>
                <a:ea typeface="+mn-ea"/>
                <a:cs typeface="+mn-cs"/>
              </a:rPr>
              <a:t>za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neho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jeho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zamestnávateľ</a:t>
            </a:r>
            <a:r>
              <a:rPr lang="en-US" sz="1200" b="0"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predkladá</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daňovému</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úradu</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vyhlásenie</a:t>
            </a:r>
            <a:r>
              <a:rPr lang="en-US" sz="1200" b="1" i="0" kern="1200" dirty="0" smtClean="0">
                <a:solidFill>
                  <a:schemeClr val="tx1"/>
                </a:solidFill>
                <a:effectLst/>
                <a:latin typeface="+mn-lt"/>
                <a:ea typeface="+mn-ea"/>
                <a:cs typeface="+mn-cs"/>
              </a:rPr>
              <a:t> o </a:t>
            </a:r>
            <a:r>
              <a:rPr lang="en-US" sz="1200" b="1" i="0" kern="1200" dirty="0" err="1" smtClean="0">
                <a:solidFill>
                  <a:schemeClr val="tx1"/>
                </a:solidFill>
                <a:effectLst/>
                <a:latin typeface="+mn-lt"/>
                <a:ea typeface="+mn-ea"/>
                <a:cs typeface="+mn-cs"/>
              </a:rPr>
              <a:t>poukázaní</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sumy</a:t>
            </a:r>
            <a:r>
              <a:rPr lang="en-US" sz="1200" b="1" i="0" kern="1200" dirty="0" smtClean="0">
                <a:solidFill>
                  <a:schemeClr val="tx1"/>
                </a:solidFill>
                <a:effectLst/>
                <a:latin typeface="+mn-lt"/>
                <a:ea typeface="+mn-ea"/>
                <a:cs typeface="+mn-cs"/>
              </a:rPr>
              <a:t> do </a:t>
            </a:r>
            <a:r>
              <a:rPr lang="en-US" sz="1200" b="1" i="0" kern="1200" dirty="0" err="1" smtClean="0">
                <a:solidFill>
                  <a:schemeClr val="tx1"/>
                </a:solidFill>
                <a:effectLst/>
                <a:latin typeface="+mn-lt"/>
                <a:ea typeface="+mn-ea"/>
                <a:cs typeface="+mn-cs"/>
              </a:rPr>
              <a:t>výšky</a:t>
            </a:r>
            <a:r>
              <a:rPr lang="en-US" sz="1200" b="1" i="0" kern="1200" dirty="0" smtClean="0">
                <a:solidFill>
                  <a:schemeClr val="tx1"/>
                </a:solidFill>
                <a:effectLst/>
                <a:latin typeface="+mn-lt"/>
                <a:ea typeface="+mn-ea"/>
                <a:cs typeface="+mn-cs"/>
              </a:rPr>
              <a:t> 2%, resp. 3% </a:t>
            </a:r>
            <a:r>
              <a:rPr lang="en-US" sz="1200" b="1" i="0" kern="1200" dirty="0" err="1" smtClean="0">
                <a:solidFill>
                  <a:schemeClr val="tx1"/>
                </a:solidFill>
                <a:effectLst/>
                <a:latin typeface="+mn-lt"/>
                <a:ea typeface="+mn-ea"/>
                <a:cs typeface="+mn-cs"/>
              </a:rPr>
              <a:t>zaplatenej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dane</a:t>
            </a:r>
            <a:r>
              <a:rPr lang="en-US" sz="1200" b="1" i="0" kern="1200" dirty="0" smtClean="0">
                <a:solidFill>
                  <a:schemeClr val="tx1"/>
                </a:solidFill>
                <a:effectLst/>
                <a:latin typeface="+mn-lt"/>
                <a:ea typeface="+mn-ea"/>
                <a:cs typeface="+mn-cs"/>
              </a:rPr>
              <a:t>. V </a:t>
            </a:r>
            <a:r>
              <a:rPr lang="en-US" sz="1200" b="1" i="0" kern="1200" dirty="0" err="1" smtClean="0">
                <a:solidFill>
                  <a:schemeClr val="tx1"/>
                </a:solidFill>
                <a:effectLst/>
                <a:latin typeface="+mn-lt"/>
                <a:ea typeface="+mn-ea"/>
                <a:cs typeface="+mn-cs"/>
              </a:rPr>
              <a:t>ňom</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uvedie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ktorej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neziskovej</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organizácii</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máme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peniaze</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poslať</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Vyhlásenie</a:t>
            </a:r>
            <a:r>
              <a:rPr lang="en-US" sz="1200" b="1" i="0" kern="1200" dirty="0" smtClean="0">
                <a:solidFill>
                  <a:schemeClr val="tx1"/>
                </a:solidFill>
                <a:effectLst/>
                <a:latin typeface="+mn-lt"/>
                <a:ea typeface="+mn-ea"/>
                <a:cs typeface="+mn-cs"/>
              </a:rPr>
              <a:t> s </a:t>
            </a:r>
            <a:r>
              <a:rPr lang="en-US" sz="1200" b="1" i="0" kern="1200" dirty="0" err="1" smtClean="0">
                <a:solidFill>
                  <a:schemeClr val="tx1"/>
                </a:solidFill>
                <a:effectLst/>
                <a:latin typeface="+mn-lt"/>
                <a:ea typeface="+mn-ea"/>
                <a:cs typeface="+mn-cs"/>
              </a:rPr>
              <a:t>prílohami</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zamestnanec</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predkladá</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daňovému</a:t>
            </a:r>
            <a:r>
              <a:rPr lang="en-US" sz="1200" b="1"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úradu</a:t>
            </a:r>
            <a:r>
              <a:rPr lang="en-US" sz="1200" b="1" i="0" kern="1200" dirty="0" smtClean="0">
                <a:solidFill>
                  <a:schemeClr val="tx1"/>
                </a:solidFill>
                <a:effectLst/>
                <a:latin typeface="+mn-lt"/>
                <a:ea typeface="+mn-ea"/>
                <a:cs typeface="+mn-cs"/>
              </a:rPr>
              <a:t> do 30. </a:t>
            </a:r>
            <a:r>
              <a:rPr lang="en-US" sz="1200" b="1" i="0" kern="1200" dirty="0" err="1" smtClean="0">
                <a:solidFill>
                  <a:schemeClr val="tx1"/>
                </a:solidFill>
                <a:effectLst/>
                <a:latin typeface="+mn-lt"/>
                <a:ea typeface="+mn-ea"/>
                <a:cs typeface="+mn-cs"/>
              </a:rPr>
              <a:t>apríla</a:t>
            </a:r>
            <a:r>
              <a:rPr lang="en-US" sz="1200" b="1" i="0" kern="1200" dirty="0" smtClean="0">
                <a:solidFill>
                  <a:schemeClr val="tx1"/>
                </a:solidFill>
                <a:effectLst/>
                <a:latin typeface="+mn-lt"/>
                <a:ea typeface="+mn-ea"/>
                <a:cs typeface="+mn-cs"/>
              </a:rPr>
              <a:t> 2014.</a:t>
            </a:r>
            <a:br>
              <a:rPr lang="en-US" sz="1200" b="1"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
            </a:r>
            <a:br>
              <a:rPr lang="en-US" sz="1200" b="1" i="0" kern="1200" dirty="0" smtClean="0">
                <a:solidFill>
                  <a:schemeClr val="tx1"/>
                </a:solidFill>
                <a:effectLst/>
                <a:latin typeface="+mn-lt"/>
                <a:ea typeface="+mn-ea"/>
                <a:cs typeface="+mn-cs"/>
              </a:rPr>
            </a:br>
            <a:r>
              <a:rPr lang="en-US" sz="1200" b="0" i="0" u="sng" kern="1200" dirty="0" err="1" smtClean="0">
                <a:solidFill>
                  <a:schemeClr val="tx1"/>
                </a:solidFill>
                <a:effectLst/>
                <a:latin typeface="+mn-lt"/>
                <a:ea typeface="+mn-ea"/>
                <a:cs typeface="+mn-cs"/>
              </a:rPr>
              <a:t>Novinky</a:t>
            </a:r>
            <a:r>
              <a:rPr lang="en-US" sz="1200" b="0" i="0" u="sng" kern="1200" dirty="0" smtClean="0">
                <a:solidFill>
                  <a:schemeClr val="tx1"/>
                </a:solidFill>
                <a:effectLst/>
                <a:latin typeface="+mn-lt"/>
                <a:ea typeface="+mn-ea"/>
                <a:cs typeface="+mn-cs"/>
              </a:rPr>
              <a:t> z </a:t>
            </a:r>
            <a:r>
              <a:rPr lang="en-US" sz="1200" b="0" i="0" u="sng" kern="1200" dirty="0" err="1" smtClean="0">
                <a:solidFill>
                  <a:schemeClr val="tx1"/>
                </a:solidFill>
                <a:effectLst/>
                <a:latin typeface="+mn-lt"/>
                <a:ea typeface="+mn-ea"/>
                <a:cs typeface="+mn-cs"/>
              </a:rPr>
              <a:t>novely</a:t>
            </a:r>
            <a:r>
              <a:rPr lang="en-US" sz="1200" b="0" i="0" u="sng" kern="1200" dirty="0" smtClean="0">
                <a:solidFill>
                  <a:schemeClr val="tx1"/>
                </a:solidFill>
                <a:effectLst/>
                <a:latin typeface="+mn-lt"/>
                <a:ea typeface="+mn-ea"/>
                <a:cs typeface="+mn-cs"/>
              </a:rPr>
              <a:t> </a:t>
            </a:r>
            <a:r>
              <a:rPr lang="en-US" sz="1200" b="0" i="0" u="sng" kern="1200" dirty="0" err="1" smtClean="0">
                <a:solidFill>
                  <a:schemeClr val="tx1"/>
                </a:solidFill>
                <a:effectLst/>
                <a:latin typeface="+mn-lt"/>
                <a:ea typeface="+mn-ea"/>
                <a:cs typeface="+mn-cs"/>
              </a:rPr>
              <a:t>zákona</a:t>
            </a:r>
            <a:r>
              <a:rPr lang="en-US" sz="1200" b="0" i="0" u="sng" kern="1200" dirty="0" smtClean="0">
                <a:solidFill>
                  <a:schemeClr val="tx1"/>
                </a:solidFill>
                <a:effectLst/>
                <a:latin typeface="+mn-lt"/>
                <a:ea typeface="+mn-ea"/>
                <a:cs typeface="+mn-cs"/>
              </a:rPr>
              <a:t> o </a:t>
            </a:r>
            <a:r>
              <a:rPr lang="en-US" sz="1200" b="0" i="0" u="sng" kern="1200" dirty="0" err="1" smtClean="0">
                <a:solidFill>
                  <a:schemeClr val="tx1"/>
                </a:solidFill>
                <a:effectLst/>
                <a:latin typeface="+mn-lt"/>
                <a:ea typeface="+mn-ea"/>
                <a:cs typeface="+mn-cs"/>
              </a:rPr>
              <a:t>dani</a:t>
            </a:r>
            <a:r>
              <a:rPr lang="en-US" sz="1200" b="0" i="0" u="sng" kern="1200" dirty="0" smtClean="0">
                <a:solidFill>
                  <a:schemeClr val="tx1"/>
                </a:solidFill>
                <a:effectLst/>
                <a:latin typeface="+mn-lt"/>
                <a:ea typeface="+mn-ea"/>
                <a:cs typeface="+mn-cs"/>
              </a:rPr>
              <a:t> z </a:t>
            </a:r>
            <a:r>
              <a:rPr lang="en-US" sz="1200" b="0" i="0" u="sng" kern="1200" dirty="0" err="1" smtClean="0">
                <a:solidFill>
                  <a:schemeClr val="tx1"/>
                </a:solidFill>
                <a:effectLst/>
                <a:latin typeface="+mn-lt"/>
                <a:ea typeface="+mn-ea"/>
                <a:cs typeface="+mn-cs"/>
              </a:rPr>
              <a:t>príjmov</a:t>
            </a:r>
            <a:r>
              <a:rPr lang="en-US" sz="1200" b="0" i="0" u="sng" kern="1200" dirty="0" smtClean="0">
                <a:solidFill>
                  <a:schemeClr val="tx1"/>
                </a:solidFill>
                <a:effectLst/>
                <a:latin typeface="+mn-lt"/>
                <a:ea typeface="+mn-ea"/>
                <a:cs typeface="+mn-cs"/>
              </a:rPr>
              <a:t> </a:t>
            </a:r>
            <a:r>
              <a:rPr lang="en-US" sz="1200" b="0" i="0" u="sng" kern="1200" dirty="0" err="1" smtClean="0">
                <a:solidFill>
                  <a:schemeClr val="tx1"/>
                </a:solidFill>
                <a:effectLst/>
                <a:latin typeface="+mn-lt"/>
                <a:ea typeface="+mn-ea"/>
                <a:cs typeface="+mn-cs"/>
              </a:rPr>
              <a:t>platné</a:t>
            </a:r>
            <a:r>
              <a:rPr lang="en-US" sz="1200" b="0" i="0" u="sng" kern="1200" dirty="0" smtClean="0">
                <a:solidFill>
                  <a:schemeClr val="tx1"/>
                </a:solidFill>
                <a:effectLst/>
                <a:latin typeface="+mn-lt"/>
                <a:ea typeface="+mn-ea"/>
                <a:cs typeface="+mn-cs"/>
              </a:rPr>
              <a:t> od 1.1.2014, </a:t>
            </a:r>
            <a:r>
              <a:rPr lang="en-US" sz="1200" b="0" i="0" u="sng" kern="1200" dirty="0" err="1" smtClean="0">
                <a:solidFill>
                  <a:schemeClr val="tx1"/>
                </a:solidFill>
                <a:effectLst/>
                <a:latin typeface="+mn-lt"/>
                <a:ea typeface="+mn-ea"/>
                <a:cs typeface="+mn-cs"/>
              </a:rPr>
              <a:t>ktoré</a:t>
            </a:r>
            <a:r>
              <a:rPr lang="en-US" sz="1200" b="0" i="0" u="sng" kern="1200" dirty="0" smtClean="0">
                <a:solidFill>
                  <a:schemeClr val="tx1"/>
                </a:solidFill>
                <a:effectLst/>
                <a:latin typeface="+mn-lt"/>
                <a:ea typeface="+mn-ea"/>
                <a:cs typeface="+mn-cs"/>
              </a:rPr>
              <a:t> </a:t>
            </a:r>
            <a:r>
              <a:rPr lang="en-US" sz="1200" b="0" i="0" u="sng" kern="1200" dirty="0" err="1" smtClean="0">
                <a:solidFill>
                  <a:schemeClr val="tx1"/>
                </a:solidFill>
                <a:effectLst/>
                <a:latin typeface="+mn-lt"/>
                <a:ea typeface="+mn-ea"/>
                <a:cs typeface="+mn-cs"/>
              </a:rPr>
              <a:t>budú</a:t>
            </a:r>
            <a:r>
              <a:rPr lang="en-US" sz="1200" b="0" i="0" u="sng" kern="1200" dirty="0" smtClean="0">
                <a:solidFill>
                  <a:schemeClr val="tx1"/>
                </a:solidFill>
                <a:effectLst/>
                <a:latin typeface="+mn-lt"/>
                <a:ea typeface="+mn-ea"/>
                <a:cs typeface="+mn-cs"/>
              </a:rPr>
              <a:t> </a:t>
            </a:r>
            <a:r>
              <a:rPr lang="en-US" sz="1200" b="0" i="0" u="sng" kern="1200" dirty="0" err="1" smtClean="0">
                <a:solidFill>
                  <a:schemeClr val="tx1"/>
                </a:solidFill>
                <a:effectLst/>
                <a:latin typeface="+mn-lt"/>
                <a:ea typeface="+mn-ea"/>
                <a:cs typeface="+mn-cs"/>
              </a:rPr>
              <a:t>platiť</a:t>
            </a:r>
            <a:r>
              <a:rPr lang="en-US" sz="1200" b="0" i="0" u="sng" kern="1200" dirty="0" smtClean="0">
                <a:solidFill>
                  <a:schemeClr val="tx1"/>
                </a:solidFill>
                <a:effectLst/>
                <a:latin typeface="+mn-lt"/>
                <a:ea typeface="+mn-ea"/>
                <a:cs typeface="+mn-cs"/>
              </a:rPr>
              <a:t> </a:t>
            </a:r>
            <a:r>
              <a:rPr lang="en-US" sz="1200" b="0" i="0" u="sng" kern="1200" dirty="0" err="1" smtClean="0">
                <a:solidFill>
                  <a:schemeClr val="tx1"/>
                </a:solidFill>
                <a:effectLst/>
                <a:latin typeface="+mn-lt"/>
                <a:ea typeface="+mn-ea"/>
                <a:cs typeface="+mn-cs"/>
              </a:rPr>
              <a:t>už</a:t>
            </a:r>
            <a:r>
              <a:rPr lang="en-US" sz="1200" b="0" i="0" u="sng" kern="1200" dirty="0" smtClean="0">
                <a:solidFill>
                  <a:schemeClr val="tx1"/>
                </a:solidFill>
                <a:effectLst/>
                <a:latin typeface="+mn-lt"/>
                <a:ea typeface="+mn-ea"/>
                <a:cs typeface="+mn-cs"/>
              </a:rPr>
              <a:t> v </a:t>
            </a:r>
            <a:r>
              <a:rPr lang="en-US" sz="1200" b="0" i="0" u="sng" kern="1200" dirty="0" err="1" smtClean="0">
                <a:solidFill>
                  <a:schemeClr val="tx1"/>
                </a:solidFill>
                <a:effectLst/>
                <a:latin typeface="+mn-lt"/>
                <a:ea typeface="+mn-ea"/>
                <a:cs typeface="+mn-cs"/>
              </a:rPr>
              <a:t>tomto</a:t>
            </a:r>
            <a:r>
              <a:rPr lang="en-US" sz="1200" b="0" i="0" u="sng" kern="1200" dirty="0" smtClean="0">
                <a:solidFill>
                  <a:schemeClr val="tx1"/>
                </a:solidFill>
                <a:effectLst/>
                <a:latin typeface="+mn-lt"/>
                <a:ea typeface="+mn-ea"/>
                <a:cs typeface="+mn-cs"/>
              </a:rPr>
              <a:t> </a:t>
            </a:r>
            <a:r>
              <a:rPr lang="en-US" sz="1200" b="0" i="0" u="sng" kern="1200" dirty="0" err="1" smtClean="0">
                <a:solidFill>
                  <a:schemeClr val="tx1"/>
                </a:solidFill>
                <a:effectLst/>
                <a:latin typeface="+mn-lt"/>
                <a:ea typeface="+mn-ea"/>
                <a:cs typeface="+mn-cs"/>
              </a:rPr>
              <a:t>roku:</a:t>
            </a:r>
            <a:r>
              <a:rPr lang="en-US" sz="1200" b="0" i="0" kern="1200" cap="all" dirty="0" err="1" smtClean="0">
                <a:solidFill>
                  <a:schemeClr val="tx1"/>
                </a:solidFill>
                <a:effectLst/>
                <a:latin typeface="+mn-lt"/>
                <a:ea typeface="+mn-ea"/>
                <a:cs typeface="+mn-cs"/>
              </a:rPr>
              <a:t>SÚVISIACE</a:t>
            </a:r>
            <a:r>
              <a:rPr lang="en-US" sz="1200" b="0" i="0" kern="1200" cap="all" dirty="0" smtClean="0">
                <a:solidFill>
                  <a:schemeClr val="tx1"/>
                </a:solidFill>
                <a:effectLst/>
                <a:latin typeface="+mn-lt"/>
                <a:ea typeface="+mn-ea"/>
                <a:cs typeface="+mn-cs"/>
              </a:rPr>
              <a:t> DÔVODOVÉ SPRÁVY</a:t>
            </a:r>
          </a:p>
          <a:p>
            <a:r>
              <a:rPr lang="en-US" sz="1200" b="0" i="1" u="sng" kern="1200" dirty="0" err="1" smtClean="0">
                <a:solidFill>
                  <a:schemeClr val="tx1"/>
                </a:solidFill>
                <a:effectLst/>
                <a:latin typeface="+mn-lt"/>
                <a:ea typeface="+mn-ea"/>
                <a:cs typeface="+mn-cs"/>
                <a:hlinkClick r:id="rId4"/>
              </a:rPr>
              <a:t>Dôvodová</a:t>
            </a:r>
            <a:r>
              <a:rPr lang="en-US" sz="1200" b="0" i="1" u="sng" kern="1200" dirty="0" smtClean="0">
                <a:solidFill>
                  <a:schemeClr val="tx1"/>
                </a:solidFill>
                <a:effectLst/>
                <a:latin typeface="+mn-lt"/>
                <a:ea typeface="+mn-ea"/>
                <a:cs typeface="+mn-cs"/>
                <a:hlinkClick r:id="rId4"/>
              </a:rPr>
              <a:t> </a:t>
            </a:r>
            <a:r>
              <a:rPr lang="en-US" sz="1200" b="0" i="1" u="sng" kern="1200" dirty="0" err="1" smtClean="0">
                <a:solidFill>
                  <a:schemeClr val="tx1"/>
                </a:solidFill>
                <a:effectLst/>
                <a:latin typeface="+mn-lt"/>
                <a:ea typeface="+mn-ea"/>
                <a:cs typeface="+mn-cs"/>
                <a:hlinkClick r:id="rId4"/>
              </a:rPr>
              <a:t>správa</a:t>
            </a:r>
            <a:r>
              <a:rPr lang="en-US" sz="1200" b="0" i="1" u="sng" kern="1200" dirty="0" smtClean="0">
                <a:solidFill>
                  <a:schemeClr val="tx1"/>
                </a:solidFill>
                <a:effectLst/>
                <a:latin typeface="+mn-lt"/>
                <a:ea typeface="+mn-ea"/>
                <a:cs typeface="+mn-cs"/>
                <a:hlinkClick r:id="rId4"/>
              </a:rPr>
              <a:t> k </a:t>
            </a:r>
            <a:r>
              <a:rPr lang="en-US" sz="1200" b="0" i="1" u="sng" kern="1200" dirty="0" err="1" smtClean="0">
                <a:solidFill>
                  <a:schemeClr val="tx1"/>
                </a:solidFill>
                <a:effectLst/>
                <a:latin typeface="+mn-lt"/>
                <a:ea typeface="+mn-ea"/>
                <a:cs typeface="+mn-cs"/>
                <a:hlinkClick r:id="rId4"/>
              </a:rPr>
              <a:t>zákonu</a:t>
            </a:r>
            <a:r>
              <a:rPr lang="en-US" sz="1200" b="0" i="1" u="sng" kern="1200" dirty="0" smtClean="0">
                <a:solidFill>
                  <a:schemeClr val="tx1"/>
                </a:solidFill>
                <a:effectLst/>
                <a:latin typeface="+mn-lt"/>
                <a:ea typeface="+mn-ea"/>
                <a:cs typeface="+mn-cs"/>
                <a:hlinkClick r:id="rId4"/>
              </a:rPr>
              <a:t> č. 112/2018 Z. z. (o </a:t>
            </a:r>
            <a:r>
              <a:rPr lang="en-US" sz="1200" b="0" i="1" u="sng" kern="1200" dirty="0" err="1" smtClean="0">
                <a:solidFill>
                  <a:schemeClr val="tx1"/>
                </a:solidFill>
                <a:effectLst/>
                <a:latin typeface="+mn-lt"/>
                <a:ea typeface="+mn-ea"/>
                <a:cs typeface="+mn-cs"/>
                <a:hlinkClick r:id="rId4"/>
              </a:rPr>
              <a:t>sociálnej</a:t>
            </a:r>
            <a:r>
              <a:rPr lang="en-US" sz="1200" b="0" i="1" u="sng" kern="1200" dirty="0" smtClean="0">
                <a:solidFill>
                  <a:schemeClr val="tx1"/>
                </a:solidFill>
                <a:effectLst/>
                <a:latin typeface="+mn-lt"/>
                <a:ea typeface="+mn-ea"/>
                <a:cs typeface="+mn-cs"/>
                <a:hlinkClick r:id="rId4"/>
              </a:rPr>
              <a:t> </a:t>
            </a:r>
            <a:r>
              <a:rPr lang="en-US" sz="1200" b="0" i="1" u="sng" kern="1200" dirty="0" err="1" smtClean="0">
                <a:solidFill>
                  <a:schemeClr val="tx1"/>
                </a:solidFill>
                <a:effectLst/>
                <a:latin typeface="+mn-lt"/>
                <a:ea typeface="+mn-ea"/>
                <a:cs typeface="+mn-cs"/>
                <a:hlinkClick r:id="rId4"/>
              </a:rPr>
              <a:t>ekonomike</a:t>
            </a:r>
            <a:r>
              <a:rPr lang="en-US" sz="1200" b="0" i="1" u="sng" kern="1200" dirty="0" smtClean="0">
                <a:solidFill>
                  <a:schemeClr val="tx1"/>
                </a:solidFill>
                <a:effectLst/>
                <a:latin typeface="+mn-lt"/>
                <a:ea typeface="+mn-ea"/>
                <a:cs typeface="+mn-cs"/>
                <a:hlinkClick r:id="rId4"/>
              </a:rPr>
              <a:t> a </a:t>
            </a:r>
            <a:r>
              <a:rPr lang="en-US" sz="1200" b="0" i="1" u="sng" kern="1200" dirty="0" err="1" smtClean="0">
                <a:solidFill>
                  <a:schemeClr val="tx1"/>
                </a:solidFill>
                <a:effectLst/>
                <a:latin typeface="+mn-lt"/>
                <a:ea typeface="+mn-ea"/>
                <a:cs typeface="+mn-cs"/>
                <a:hlinkClick r:id="rId4"/>
              </a:rPr>
              <a:t>sociálnych</a:t>
            </a:r>
            <a:r>
              <a:rPr lang="en-US" sz="1200" b="0" i="1" u="sng" kern="1200" dirty="0" smtClean="0">
                <a:solidFill>
                  <a:schemeClr val="tx1"/>
                </a:solidFill>
                <a:effectLst/>
                <a:latin typeface="+mn-lt"/>
                <a:ea typeface="+mn-ea"/>
                <a:cs typeface="+mn-cs"/>
                <a:hlinkClick r:id="rId4"/>
              </a:rPr>
              <a:t> </a:t>
            </a:r>
            <a:r>
              <a:rPr lang="en-US" sz="1200" b="0" i="1" u="sng" kern="1200" dirty="0" err="1" smtClean="0">
                <a:solidFill>
                  <a:schemeClr val="tx1"/>
                </a:solidFill>
                <a:effectLst/>
                <a:latin typeface="+mn-lt"/>
                <a:ea typeface="+mn-ea"/>
                <a:cs typeface="+mn-cs"/>
                <a:hlinkClick r:id="rId4"/>
              </a:rPr>
              <a:t>podnikoch</a:t>
            </a:r>
            <a:r>
              <a:rPr lang="en-US" sz="1200" b="0" i="1" u="sng" kern="1200" dirty="0" smtClean="0">
                <a:solidFill>
                  <a:schemeClr val="tx1"/>
                </a:solidFill>
                <a:effectLst/>
                <a:latin typeface="+mn-lt"/>
                <a:ea typeface="+mn-ea"/>
                <a:cs typeface="+mn-cs"/>
                <a:hlinkClick r:id="rId4"/>
              </a:rPr>
              <a:t>)</a:t>
            </a:r>
            <a:endParaRPr lang="en-US" sz="1200" b="0" i="0" kern="1200" dirty="0" smtClean="0">
              <a:solidFill>
                <a:schemeClr val="tx1"/>
              </a:solidFill>
              <a:effectLst/>
              <a:latin typeface="+mn-lt"/>
              <a:ea typeface="+mn-ea"/>
              <a:cs typeface="+mn-cs"/>
            </a:endParaRPr>
          </a:p>
          <a:p>
            <a:endParaRPr lang="en-US" dirty="0"/>
          </a:p>
        </p:txBody>
      </p:sp>
      <p:sp>
        <p:nvSpPr>
          <p:cNvPr id="4" name="Zástupný symbol čísla snímky 3"/>
          <p:cNvSpPr>
            <a:spLocks noGrp="1"/>
          </p:cNvSpPr>
          <p:nvPr>
            <p:ph type="sldNum" sz="quarter" idx="10"/>
          </p:nvPr>
        </p:nvSpPr>
        <p:spPr/>
        <p:txBody>
          <a:bodyPr/>
          <a:lstStyle/>
          <a:p>
            <a:fld id="{DF4D3302-75D7-4575-B50D-9099B057716E}" type="slidenum">
              <a:rPr lang="en-US" smtClean="0"/>
              <a:t>4</a:t>
            </a:fld>
            <a:endParaRPr lang="en-US"/>
          </a:p>
        </p:txBody>
      </p:sp>
    </p:spTree>
    <p:extLst>
      <p:ext uri="{BB962C8B-B14F-4D97-AF65-F5344CB8AC3E}">
        <p14:creationId xmlns:p14="http://schemas.microsoft.com/office/powerpoint/2010/main" val="1410467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u="none" strike="noStrike" kern="1200" baseline="0" dirty="0" smtClean="0">
                <a:solidFill>
                  <a:schemeClr val="tx1"/>
                </a:solidFill>
                <a:latin typeface="+mn-lt"/>
                <a:ea typeface="+mn-ea"/>
                <a:cs typeface="+mn-cs"/>
              </a:rPr>
              <a:t>52% </a:t>
            </a:r>
            <a:r>
              <a:rPr lang="en-US" sz="1200" b="0" i="0" u="none" strike="noStrike" kern="1200" baseline="0" dirty="0" err="1" smtClean="0">
                <a:solidFill>
                  <a:schemeClr val="tx1"/>
                </a:solidFill>
                <a:latin typeface="+mn-lt"/>
                <a:ea typeface="+mn-ea"/>
                <a:cs typeface="+mn-cs"/>
              </a:rPr>
              <a:t>respondentov</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zaznamenalo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informácie</a:t>
            </a:r>
            <a:r>
              <a:rPr lang="en-US" sz="1200" b="0" i="0" u="none" strike="noStrike" kern="1200" baseline="0" dirty="0" smtClean="0">
                <a:solidFill>
                  <a:schemeClr val="tx1"/>
                </a:solidFill>
                <a:latin typeface="+mn-lt"/>
                <a:ea typeface="+mn-ea"/>
                <a:cs typeface="+mn-cs"/>
              </a:rPr>
              <a:t> o </a:t>
            </a:r>
            <a:r>
              <a:rPr lang="en-US" sz="1200" b="0" i="0" u="none" strike="noStrike" kern="1200" baseline="0" dirty="0" err="1" smtClean="0">
                <a:solidFill>
                  <a:schemeClr val="tx1"/>
                </a:solidFill>
                <a:latin typeface="+mn-lt"/>
                <a:ea typeface="+mn-ea"/>
                <a:cs typeface="+mn-cs"/>
              </a:rPr>
              <a:t>aktivitách</a:t>
            </a:r>
            <a:r>
              <a:rPr lang="sk-SK"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zodpovedných</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firiem</a:t>
            </a:r>
            <a:r>
              <a:rPr lang="en-US" sz="1200" b="0" i="0" u="none" strike="noStrike" kern="1200" baseline="0" dirty="0" smtClean="0">
                <a:solidFill>
                  <a:schemeClr val="tx1"/>
                </a:solidFill>
                <a:latin typeface="+mn-lt"/>
                <a:ea typeface="+mn-ea"/>
                <a:cs typeface="+mn-cs"/>
              </a:rPr>
              <a:t> (VŠ </a:t>
            </a:r>
            <a:r>
              <a:rPr lang="en-US" sz="1200" b="0" i="0" u="none" strike="noStrike" kern="1200" baseline="0" dirty="0" err="1" smtClean="0">
                <a:solidFill>
                  <a:schemeClr val="tx1"/>
                </a:solidFill>
                <a:latin typeface="+mn-lt"/>
                <a:ea typeface="+mn-ea"/>
                <a:cs typeface="+mn-cs"/>
              </a:rPr>
              <a:t>vzdelaní</a:t>
            </a:r>
            <a:r>
              <a:rPr lang="en-US" sz="1200" b="0" i="0" u="none" strike="noStrike" kern="1200" baseline="0" dirty="0" smtClean="0">
                <a:solidFill>
                  <a:schemeClr val="tx1"/>
                </a:solidFill>
                <a:latin typeface="+mn-lt"/>
                <a:ea typeface="+mn-ea"/>
                <a:cs typeface="+mn-cs"/>
              </a:rPr>
              <a:t> 47%, </a:t>
            </a:r>
            <a:r>
              <a:rPr lang="en-US" sz="1200" b="0" i="0" u="none" strike="noStrike" kern="1200" baseline="0" dirty="0" err="1" smtClean="0">
                <a:solidFill>
                  <a:schemeClr val="tx1"/>
                </a:solidFill>
                <a:latin typeface="+mn-lt"/>
                <a:ea typeface="+mn-ea"/>
                <a:cs typeface="+mn-cs"/>
              </a:rPr>
              <a:t>príjem</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domácnosti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nad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1800 </a:t>
            </a:r>
            <a:r>
              <a:rPr lang="en-US" sz="1200" b="0" i="0" u="none" strike="noStrike" kern="1200" baseline="0" dirty="0" err="1" smtClean="0">
                <a:solidFill>
                  <a:schemeClr val="tx1"/>
                </a:solidFill>
                <a:latin typeface="+mn-lt"/>
                <a:ea typeface="+mn-ea"/>
                <a:cs typeface="+mn-cs"/>
              </a:rPr>
              <a:t>eur</a:t>
            </a:r>
            <a:r>
              <a:rPr lang="en-US" sz="1200" b="0" i="0" u="none" strike="noStrike" kern="1200" baseline="0" dirty="0" smtClean="0">
                <a:solidFill>
                  <a:schemeClr val="tx1"/>
                </a:solidFill>
                <a:latin typeface="+mn-lt"/>
                <a:ea typeface="+mn-ea"/>
                <a:cs typeface="+mn-cs"/>
              </a:rPr>
              <a:t> 52%).</a:t>
            </a:r>
          </a:p>
          <a:p>
            <a:r>
              <a:rPr lang="en-US" sz="1200" b="0" i="0" u="none" strike="noStrike" kern="1200" baseline="0" dirty="0" smtClean="0">
                <a:solidFill>
                  <a:schemeClr val="tx1"/>
                </a:solidFill>
                <a:latin typeface="+mn-lt"/>
                <a:ea typeface="+mn-ea"/>
                <a:cs typeface="+mn-cs"/>
              </a:rPr>
              <a:t>Pre 27% </a:t>
            </a:r>
            <a:r>
              <a:rPr lang="en-US" sz="1200" b="0" i="0" u="none" strike="noStrike" kern="1200" baseline="0" dirty="0" err="1" smtClean="0">
                <a:solidFill>
                  <a:schemeClr val="tx1"/>
                </a:solidFill>
                <a:latin typeface="+mn-lt"/>
                <a:ea typeface="+mn-ea"/>
                <a:cs typeface="+mn-cs"/>
              </a:rPr>
              <a:t>opýtaných</a:t>
            </a:r>
            <a:r>
              <a:rPr lang="en-US" sz="1200" b="0" i="0" u="none" strike="noStrike" kern="1200" baseline="0" dirty="0" smtClean="0">
                <a:solidFill>
                  <a:schemeClr val="tx1"/>
                </a:solidFill>
                <a:latin typeface="+mn-lt"/>
                <a:ea typeface="+mn-ea"/>
                <a:cs typeface="+mn-cs"/>
              </a:rPr>
              <a:t> je </a:t>
            </a:r>
            <a:r>
              <a:rPr lang="en-US" sz="1200" b="0" i="0" u="none" strike="noStrike" kern="1200" baseline="0" dirty="0" err="1" smtClean="0">
                <a:solidFill>
                  <a:schemeClr val="tx1"/>
                </a:solidFill>
                <a:latin typeface="+mn-lt"/>
                <a:ea typeface="+mn-ea"/>
                <a:cs typeface="+mn-cs"/>
              </a:rPr>
              <a:t>reputácia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firmy</a:t>
            </a:r>
            <a:r>
              <a:rPr lang="en-US" sz="1200" b="0" i="0" u="none" strike="noStrike" kern="1200" baseline="0" dirty="0" smtClean="0">
                <a:solidFill>
                  <a:schemeClr val="tx1"/>
                </a:solidFill>
                <a:latin typeface="+mn-lt"/>
                <a:ea typeface="+mn-ea"/>
                <a:cs typeface="+mn-cs"/>
              </a:rPr>
              <a:t>, to, </a:t>
            </a:r>
            <a:r>
              <a:rPr lang="en-US" sz="1200" b="0" i="0" u="none" strike="noStrike" kern="1200" baseline="0" dirty="0" err="1" smtClean="0">
                <a:solidFill>
                  <a:schemeClr val="tx1"/>
                </a:solidFill>
                <a:latin typeface="+mn-lt"/>
                <a:ea typeface="+mn-ea"/>
                <a:cs typeface="+mn-cs"/>
              </a:rPr>
              <a:t>čo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sa</a:t>
            </a:r>
            <a:r>
              <a:rPr lang="en-US" sz="1200" b="0" i="0" u="none" strike="noStrike" kern="1200" baseline="0" dirty="0" smtClean="0">
                <a:solidFill>
                  <a:schemeClr val="tx1"/>
                </a:solidFill>
                <a:latin typeface="+mn-lt"/>
                <a:ea typeface="+mn-ea"/>
                <a:cs typeface="+mn-cs"/>
              </a:rPr>
              <a:t> o </a:t>
            </a:r>
            <a:r>
              <a:rPr lang="en-US" sz="1200" b="0" i="0" u="none" strike="noStrike" kern="1200" baseline="0" dirty="0" err="1" smtClean="0">
                <a:solidFill>
                  <a:schemeClr val="tx1"/>
                </a:solidFill>
                <a:latin typeface="+mn-lt"/>
                <a:ea typeface="+mn-ea"/>
                <a:cs typeface="+mn-cs"/>
              </a:rPr>
              <a:t>nej</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hovorí</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na</a:t>
            </a:r>
            <a:r>
              <a:rPr lang="sk-SK"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verejnosti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či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jedná</a:t>
            </a:r>
            <a:r>
              <a:rPr lang="en-US" sz="1200" b="0" i="0" u="none" strike="noStrike" kern="1200" baseline="0" dirty="0" smtClean="0">
                <a:solidFill>
                  <a:schemeClr val="tx1"/>
                </a:solidFill>
                <a:latin typeface="+mn-lt"/>
                <a:ea typeface="+mn-ea"/>
                <a:cs typeface="+mn-cs"/>
              </a:rPr>
              <a:t> o </a:t>
            </a:r>
            <a:r>
              <a:rPr lang="en-US" sz="1200" b="0" i="0" u="none" strike="noStrike" kern="1200" baseline="0" dirty="0" err="1" smtClean="0">
                <a:solidFill>
                  <a:schemeClr val="tx1"/>
                </a:solidFill>
                <a:latin typeface="+mn-lt"/>
                <a:ea typeface="+mn-ea"/>
                <a:cs typeface="+mn-cs"/>
              </a:rPr>
              <a:t>spoločnosť</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firmu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ktorá</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podniká</a:t>
            </a:r>
            <a:r>
              <a:rPr lang="sk-SK"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poctivo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nie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sú</a:t>
            </a:r>
            <a:r>
              <a:rPr lang="en-US" sz="1200" b="0" i="0" u="none" strike="noStrike" kern="1200" baseline="0" dirty="0" smtClean="0">
                <a:solidFill>
                  <a:schemeClr val="tx1"/>
                </a:solidFill>
                <a:latin typeface="+mn-lt"/>
                <a:ea typeface="+mn-ea"/>
                <a:cs typeface="+mn-cs"/>
              </a:rPr>
              <a:t> s </a:t>
            </a:r>
            <a:r>
              <a:rPr lang="en-US" sz="1200" b="0" i="0" u="none" strike="noStrike" kern="1200" baseline="0" dirty="0" err="1" smtClean="0">
                <a:solidFill>
                  <a:schemeClr val="tx1"/>
                </a:solidFill>
                <a:latin typeface="+mn-lt"/>
                <a:ea typeface="+mn-ea"/>
                <a:cs typeface="+mn-cs"/>
              </a:rPr>
              <a:t>ňou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spájané</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žiadne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škandály</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korupčné</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aféry</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 pod. </a:t>
            </a:r>
            <a:r>
              <a:rPr lang="en-US" sz="1200" b="0" i="0" u="none" strike="noStrike" kern="1200" baseline="0" dirty="0" err="1" smtClean="0">
                <a:solidFill>
                  <a:schemeClr val="tx1"/>
                </a:solidFill>
                <a:latin typeface="+mn-lt"/>
                <a:ea typeface="+mn-ea"/>
                <a:cs typeface="+mn-cs"/>
              </a:rPr>
              <a:t>najdôležitejším</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faktorom</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pri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hľadaní</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zamestnania</a:t>
            </a:r>
            <a:r>
              <a:rPr lang="en-US" sz="1200" b="0" i="0" u="none" strike="noStrike" kern="1200" baseline="0" dirty="0" smtClean="0">
                <a:solidFill>
                  <a:schemeClr val="tx1"/>
                </a:solidFill>
                <a:latin typeface="+mn-lt"/>
                <a:ea typeface="+mn-ea"/>
                <a:cs typeface="+mn-cs"/>
              </a:rPr>
              <a:t>.</a:t>
            </a:r>
            <a:endParaRPr lang="sk-SK"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42% </a:t>
            </a:r>
            <a:r>
              <a:rPr lang="en-US" sz="1200" b="0" i="0" u="none" strike="noStrike" kern="1200" baseline="0" dirty="0" err="1" smtClean="0">
                <a:solidFill>
                  <a:schemeClr val="tx1"/>
                </a:solidFill>
                <a:latin typeface="+mn-lt"/>
                <a:ea typeface="+mn-ea"/>
                <a:cs typeface="+mn-cs"/>
              </a:rPr>
              <a:t>kúpilo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cielene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ekologické</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produkty</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napr</a:t>
            </a:r>
            <a:r>
              <a:rPr lang="en-US" sz="1200" b="0" i="0" u="none" strike="noStrike" kern="1200" baseline="0" dirty="0" smtClean="0">
                <a:solidFill>
                  <a:schemeClr val="tx1"/>
                </a:solidFill>
                <a:latin typeface="+mn-lt"/>
                <a:ea typeface="+mn-ea"/>
                <a:cs typeface="+mn-cs"/>
              </a:rPr>
              <a:t>. bio </a:t>
            </a:r>
            <a:r>
              <a:rPr lang="en-US" sz="1200" b="0" i="0" u="none" strike="noStrike" kern="1200" baseline="0" dirty="0" err="1" smtClean="0">
                <a:solidFill>
                  <a:schemeClr val="tx1"/>
                </a:solidFill>
                <a:latin typeface="+mn-lt"/>
                <a:ea typeface="+mn-ea"/>
                <a:cs typeface="+mn-cs"/>
              </a:rPr>
              <a:t>potraviny</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err="1" smtClean="0">
                <a:solidFill>
                  <a:schemeClr val="tx1"/>
                </a:solidFill>
                <a:latin typeface="+mn-lt"/>
                <a:ea typeface="+mn-ea"/>
                <a:cs typeface="+mn-cs"/>
              </a:rPr>
              <a:t>odevy</a:t>
            </a:r>
            <a:r>
              <a:rPr lang="en-US" sz="1200" b="0" i="0" u="none" strike="noStrike" kern="1200" baseline="0" dirty="0" smtClean="0">
                <a:solidFill>
                  <a:schemeClr val="tx1"/>
                </a:solidFill>
                <a:latin typeface="+mn-lt"/>
                <a:ea typeface="+mn-ea"/>
                <a:cs typeface="+mn-cs"/>
              </a:rPr>
              <a:t> z </a:t>
            </a:r>
            <a:r>
              <a:rPr lang="en-US" sz="1200" b="0" i="0" u="none" strike="noStrike" kern="1200" baseline="0" dirty="0" err="1" smtClean="0">
                <a:solidFill>
                  <a:schemeClr val="tx1"/>
                </a:solidFill>
                <a:latin typeface="+mn-lt"/>
                <a:ea typeface="+mn-ea"/>
                <a:cs typeface="+mn-cs"/>
              </a:rPr>
              <a:t>biobavlny</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recyklovaný</a:t>
            </a:r>
            <a:r>
              <a:rPr lang="en-US" sz="1200" b="0" i="0" u="none" strike="noStrike" kern="1200" baseline="0" dirty="0" smtClean="0">
                <a:solidFill>
                  <a:schemeClr val="tx1"/>
                </a:solidFill>
                <a:latin typeface="+mn-lt"/>
                <a:ea typeface="+mn-ea"/>
                <a:cs typeface="+mn-cs"/>
              </a:rPr>
              <a:t> papier, </a:t>
            </a:r>
            <a:r>
              <a:rPr lang="en-US" sz="1200" b="0" i="0" u="none" strike="noStrike" kern="1200" baseline="0" dirty="0" err="1" smtClean="0">
                <a:solidFill>
                  <a:schemeClr val="tx1"/>
                </a:solidFill>
                <a:latin typeface="+mn-lt"/>
                <a:ea typeface="+mn-ea"/>
                <a:cs typeface="+mn-cs"/>
              </a:rPr>
              <a:t>ekolog.čistiace</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prostriedky</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aj</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napriek</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tomu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že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stáli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rovnako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alebo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boli</a:t>
            </a:r>
            <a:endParaRPr lang="en-US" sz="1200" b="0" i="0" u="none" strike="noStrike" kern="1200" baseline="0" dirty="0" smtClean="0">
              <a:solidFill>
                <a:schemeClr val="tx1"/>
              </a:solidFill>
              <a:latin typeface="+mn-lt"/>
              <a:ea typeface="+mn-ea"/>
              <a:cs typeface="+mn-cs"/>
            </a:endParaRPr>
          </a:p>
          <a:p>
            <a:r>
              <a:rPr lang="pl-PL" sz="1200" b="0" i="0" u="none" strike="noStrike" kern="1200" baseline="0" dirty="0" smtClean="0">
                <a:solidFill>
                  <a:schemeClr val="tx1"/>
                </a:solidFill>
                <a:latin typeface="+mn-lt"/>
                <a:ea typeface="+mn-ea"/>
                <a:cs typeface="+mn-cs"/>
              </a:rPr>
              <a:t>o niečo drahšie ako bežné produkty</a:t>
            </a:r>
          </a:p>
          <a:p>
            <a:r>
              <a:rPr lang="en-US" sz="1200" b="0" i="0" u="none" strike="noStrike" kern="1200" baseline="0" dirty="0" smtClean="0">
                <a:solidFill>
                  <a:schemeClr val="tx1"/>
                </a:solidFill>
                <a:latin typeface="+mn-lt"/>
                <a:ea typeface="+mn-ea"/>
                <a:cs typeface="+mn-cs"/>
              </a:rPr>
              <a:t>36% </a:t>
            </a:r>
            <a:r>
              <a:rPr lang="en-US" sz="1200" b="0" i="0" u="none" strike="noStrike" kern="1200" baseline="0" dirty="0" err="1" smtClean="0">
                <a:solidFill>
                  <a:schemeClr val="tx1"/>
                </a:solidFill>
                <a:latin typeface="+mn-lt"/>
                <a:ea typeface="+mn-ea"/>
                <a:cs typeface="+mn-cs"/>
              </a:rPr>
              <a:t>kúpilo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cielene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produkty</a:t>
            </a:r>
            <a:r>
              <a:rPr lang="en-US" sz="1200" b="0" i="0" u="none" strike="noStrike" kern="1200" baseline="0" dirty="0" smtClean="0">
                <a:solidFill>
                  <a:schemeClr val="tx1"/>
                </a:solidFill>
                <a:latin typeface="+mn-lt"/>
                <a:ea typeface="+mn-ea"/>
                <a:cs typeface="+mn-cs"/>
              </a:rPr>
              <a:t> so </a:t>
            </a:r>
            <a:r>
              <a:rPr lang="en-US" sz="1200" b="0" i="0" u="none" strike="noStrike" kern="1200" baseline="0" dirty="0" err="1" smtClean="0">
                <a:solidFill>
                  <a:schemeClr val="tx1"/>
                </a:solidFill>
                <a:latin typeface="+mn-lt"/>
                <a:ea typeface="+mn-ea"/>
                <a:cs typeface="+mn-cs"/>
              </a:rPr>
              <a:t>sociálnym</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aspektom</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časť</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ceny</a:t>
            </a:r>
            <a:r>
              <a:rPr lang="en-US" sz="1200" b="0" i="0" u="none" strike="noStrike" kern="1200" baseline="0" dirty="0" smtClean="0">
                <a:solidFill>
                  <a:schemeClr val="tx1"/>
                </a:solidFill>
                <a:latin typeface="+mn-lt"/>
                <a:ea typeface="+mn-ea"/>
                <a:cs typeface="+mn-cs"/>
              </a:rPr>
              <a:t> ide </a:t>
            </a:r>
            <a:r>
              <a:rPr lang="en-US" sz="1200" b="0" i="0" u="none" strike="noStrike" kern="1200" baseline="0" dirty="0" err="1" smtClean="0">
                <a:solidFill>
                  <a:schemeClr val="tx1"/>
                </a:solidFill>
                <a:latin typeface="+mn-lt"/>
                <a:ea typeface="+mn-ea"/>
                <a:cs typeface="+mn-cs"/>
              </a:rPr>
              <a:t>na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dobročinný</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účel</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má</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značku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férového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nákupu</a:t>
            </a:r>
            <a:r>
              <a:rPr lang="en-US" sz="1200" b="0" i="0" u="none" strike="noStrike" kern="1200" baseline="0" dirty="0" smtClean="0">
                <a:solidFill>
                  <a:schemeClr val="tx1"/>
                </a:solidFill>
                <a:latin typeface="+mn-lt"/>
                <a:ea typeface="+mn-ea"/>
                <a:cs typeface="+mn-cs"/>
              </a:rPr>
              <a:t>, je</a:t>
            </a:r>
          </a:p>
          <a:p>
            <a:r>
              <a:rPr lang="en-US" sz="1200" b="0" i="0" u="none" strike="noStrike" kern="1200" baseline="0" dirty="0" smtClean="0">
                <a:solidFill>
                  <a:schemeClr val="tx1"/>
                </a:solidFill>
                <a:latin typeface="+mn-lt"/>
                <a:ea typeface="+mn-ea"/>
                <a:cs typeface="+mn-cs"/>
              </a:rPr>
              <a:t>od </a:t>
            </a:r>
            <a:r>
              <a:rPr lang="en-US" sz="1200" b="0" i="0" u="none" strike="noStrike" kern="1200" baseline="0" dirty="0" err="1" smtClean="0">
                <a:solidFill>
                  <a:schemeClr val="tx1"/>
                </a:solidFill>
                <a:latin typeface="+mn-lt"/>
                <a:ea typeface="+mn-ea"/>
                <a:cs typeface="+mn-cs"/>
              </a:rPr>
              <a:t>lokálnych</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výrobcov</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aj</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napriek</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tomu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že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stáli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rovnako</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alebo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boli</a:t>
            </a:r>
            <a:r>
              <a:rPr lang="en-US" sz="1200" b="0" i="0" u="none" strike="noStrike" kern="1200" baseline="0" dirty="0" smtClean="0">
                <a:solidFill>
                  <a:schemeClr val="tx1"/>
                </a:solidFill>
                <a:latin typeface="+mn-lt"/>
                <a:ea typeface="+mn-ea"/>
                <a:cs typeface="+mn-cs"/>
              </a:rPr>
              <a:t> o </a:t>
            </a:r>
            <a:r>
              <a:rPr lang="en-US" sz="1200" b="0" i="0" u="none" strike="noStrike" kern="1200" baseline="0" dirty="0" err="1" smtClean="0">
                <a:solidFill>
                  <a:schemeClr val="tx1"/>
                </a:solidFill>
                <a:latin typeface="+mn-lt"/>
                <a:ea typeface="+mn-ea"/>
                <a:cs typeface="+mn-cs"/>
              </a:rPr>
              <a:t>niečo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drahšie</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ako</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bežné</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produkty</a:t>
            </a:r>
            <a:endParaRPr lang="en-US" dirty="0"/>
          </a:p>
        </p:txBody>
      </p:sp>
      <p:sp>
        <p:nvSpPr>
          <p:cNvPr id="4" name="Zástupný symbol čísla snímky 3"/>
          <p:cNvSpPr>
            <a:spLocks noGrp="1"/>
          </p:cNvSpPr>
          <p:nvPr>
            <p:ph type="sldNum" sz="quarter" idx="10"/>
          </p:nvPr>
        </p:nvSpPr>
        <p:spPr/>
        <p:txBody>
          <a:bodyPr/>
          <a:lstStyle/>
          <a:p>
            <a:fld id="{DF4D3302-75D7-4575-B50D-9099B057716E}" type="slidenum">
              <a:rPr lang="en-US" smtClean="0"/>
              <a:t>5</a:t>
            </a:fld>
            <a:endParaRPr lang="en-US"/>
          </a:p>
        </p:txBody>
      </p:sp>
    </p:spTree>
    <p:extLst>
      <p:ext uri="{BB962C8B-B14F-4D97-AF65-F5344CB8AC3E}">
        <p14:creationId xmlns:p14="http://schemas.microsoft.com/office/powerpoint/2010/main" val="364751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en-US" dirty="0"/>
          </a:p>
        </p:txBody>
      </p:sp>
      <p:sp>
        <p:nvSpPr>
          <p:cNvPr id="4" name="Zástupný symbol čísla snímky 3"/>
          <p:cNvSpPr>
            <a:spLocks noGrp="1"/>
          </p:cNvSpPr>
          <p:nvPr>
            <p:ph type="sldNum" sz="quarter" idx="10"/>
          </p:nvPr>
        </p:nvSpPr>
        <p:spPr/>
        <p:txBody>
          <a:bodyPr/>
          <a:lstStyle/>
          <a:p>
            <a:fld id="{DF4D3302-75D7-4575-B50D-9099B057716E}" type="slidenum">
              <a:rPr lang="en-US" smtClean="0"/>
              <a:t>6</a:t>
            </a:fld>
            <a:endParaRPr lang="en-US"/>
          </a:p>
        </p:txBody>
      </p:sp>
    </p:spTree>
    <p:extLst>
      <p:ext uri="{BB962C8B-B14F-4D97-AF65-F5344CB8AC3E}">
        <p14:creationId xmlns:p14="http://schemas.microsoft.com/office/powerpoint/2010/main" val="383036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dirty="0" smtClean="0"/>
              <a:t>nadnárodné matky určujú stratégiu, lokálna implementácia</a:t>
            </a:r>
            <a:br>
              <a:rPr lang="sk-SK" sz="1200" dirty="0" smtClean="0"/>
            </a:br>
            <a:r>
              <a:rPr lang="sk-SK" sz="1200" dirty="0" smtClean="0"/>
              <a:t> </a:t>
            </a:r>
          </a:p>
          <a:p>
            <a:r>
              <a:rPr lang="sk-SK" sz="1200" dirty="0" smtClean="0"/>
              <a:t>oblasti podpory/</a:t>
            </a:r>
            <a:r>
              <a:rPr lang="sk-SK" sz="1200" dirty="0" err="1" smtClean="0"/>
              <a:t>témy:vzdelávanie</a:t>
            </a:r>
            <a:r>
              <a:rPr lang="sk-SK" sz="1200" dirty="0" smtClean="0"/>
              <a:t>, kultúra, šport, charita, komunita ale aj </a:t>
            </a:r>
            <a:r>
              <a:rPr lang="sk-SK" sz="1200" dirty="0" err="1" smtClean="0"/>
              <a:t>bezdomovectvo</a:t>
            </a:r>
            <a:r>
              <a:rPr lang="sk-SK" sz="1200" dirty="0" smtClean="0"/>
              <a:t>, ľudia po výkone trestu, inklúzia Rómov, </a:t>
            </a:r>
            <a:r>
              <a:rPr lang="sk-SK" sz="1200" dirty="0" err="1" smtClean="0"/>
              <a:t>start-upy</a:t>
            </a:r>
            <a:r>
              <a:rPr lang="sk-SK" sz="1200" dirty="0" smtClean="0"/>
              <a:t>, dobrovoľníctvo ako nástroj motivácie, podpora podnikania </a:t>
            </a:r>
            <a:br>
              <a:rPr lang="sk-SK" sz="1200" dirty="0" smtClean="0"/>
            </a:br>
            <a:endParaRPr lang="sk-SK" sz="1200" dirty="0" smtClean="0"/>
          </a:p>
          <a:p>
            <a:r>
              <a:rPr lang="sk-SK" sz="1200" b="1" dirty="0" smtClean="0"/>
              <a:t>realizácia </a:t>
            </a:r>
            <a:r>
              <a:rPr lang="sk-SK" sz="1200" b="1" dirty="0" err="1" smtClean="0"/>
              <a:t>komunitných</a:t>
            </a:r>
            <a:r>
              <a:rPr lang="sk-SK" sz="1200" b="1" dirty="0" smtClean="0"/>
              <a:t> projektov v spolupráci s </a:t>
            </a:r>
            <a:r>
              <a:rPr lang="sk-SK" sz="1200" b="1" dirty="0" err="1" smtClean="0"/>
              <a:t>NGOs</a:t>
            </a:r>
            <a:endParaRPr lang="sk-SK" sz="1200" b="1" dirty="0" smtClean="0"/>
          </a:p>
          <a:p>
            <a:endParaRPr lang="sk-SK" sz="1200" b="1" dirty="0" smtClean="0"/>
          </a:p>
          <a:p>
            <a:r>
              <a:rPr lang="sk-SK" sz="1200" dirty="0" smtClean="0"/>
              <a:t>niektoré už s CSR cielene pracujú, majú projekty podľa očakávaní partnerov, </a:t>
            </a:r>
          </a:p>
          <a:p>
            <a:r>
              <a:rPr lang="sk-SK" sz="1200" dirty="0" smtClean="0"/>
              <a:t>objavujú sa komunikačné kampane s témami CSR – znevýhodnený športovec, podpora lokálnych dodávateľov, sadenie stromov</a:t>
            </a:r>
          </a:p>
          <a:p>
            <a:endParaRPr lang="sk-SK" sz="1200" b="1" dirty="0" smtClean="0"/>
          </a:p>
          <a:p>
            <a:r>
              <a:rPr lang="sk-SK" sz="1200" b="1" dirty="0" smtClean="0"/>
              <a:t>firmy si nemyslia, že klienti ich uprednostňujú pre ich CSR, hoci to deklarujú</a:t>
            </a:r>
          </a:p>
          <a:p>
            <a:endParaRPr lang="sk-SK" sz="1200" b="1" dirty="0" smtClean="0"/>
          </a:p>
          <a:p>
            <a:r>
              <a:rPr lang="sk-SK" sz="1200" b="1" dirty="0" smtClean="0"/>
              <a:t>ale vnímajú hrdosť zamestnancov, pozitívny vplyv na </a:t>
            </a:r>
            <a:r>
              <a:rPr lang="sk-SK" sz="1200" b="1" dirty="0" err="1" smtClean="0"/>
              <a:t>brand</a:t>
            </a:r>
            <a:r>
              <a:rPr lang="sk-SK" sz="1200" b="1" dirty="0" smtClean="0"/>
              <a:t> a  imidž firmy</a:t>
            </a:r>
          </a:p>
          <a:p>
            <a:endParaRPr lang="en-US" dirty="0"/>
          </a:p>
        </p:txBody>
      </p:sp>
      <p:sp>
        <p:nvSpPr>
          <p:cNvPr id="4" name="Zástupný symbol čísla snímky 3"/>
          <p:cNvSpPr>
            <a:spLocks noGrp="1"/>
          </p:cNvSpPr>
          <p:nvPr>
            <p:ph type="sldNum" sz="quarter" idx="10"/>
          </p:nvPr>
        </p:nvSpPr>
        <p:spPr/>
        <p:txBody>
          <a:bodyPr/>
          <a:lstStyle/>
          <a:p>
            <a:fld id="{DF4D3302-75D7-4575-B50D-9099B057716E}" type="slidenum">
              <a:rPr lang="en-US" smtClean="0"/>
              <a:t>9</a:t>
            </a:fld>
            <a:endParaRPr lang="en-US"/>
          </a:p>
        </p:txBody>
      </p:sp>
    </p:spTree>
    <p:extLst>
      <p:ext uri="{BB962C8B-B14F-4D97-AF65-F5344CB8AC3E}">
        <p14:creationId xmlns:p14="http://schemas.microsoft.com/office/powerpoint/2010/main" val="3350042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-jedna firma spolupracuje s asi 100 organizáciami,</a:t>
            </a:r>
          </a:p>
          <a:p>
            <a:r>
              <a:rPr lang="sk-SK" dirty="0" smtClean="0"/>
              <a:t>45% </a:t>
            </a:r>
            <a:r>
              <a:rPr lang="sk-SK" dirty="0" err="1" smtClean="0"/>
              <a:t>oblbovači</a:t>
            </a:r>
            <a:r>
              <a:rPr lang="sk-SK" dirty="0" smtClean="0"/>
              <a:t>,</a:t>
            </a:r>
            <a:r>
              <a:rPr lang="sk-SK" baseline="0" dirty="0" smtClean="0"/>
              <a:t> literáti, skvelý projekt ale v zásade o ničom, bez prínosu</a:t>
            </a:r>
          </a:p>
          <a:p>
            <a:r>
              <a:rPr lang="sk-SK" baseline="0" dirty="0" smtClean="0"/>
              <a:t>45% dobre srdce – </a:t>
            </a:r>
            <a:r>
              <a:rPr lang="sk-SK" baseline="0" dirty="0" err="1" smtClean="0"/>
              <a:t>rbia</a:t>
            </a:r>
            <a:r>
              <a:rPr lang="sk-SK" baseline="0" dirty="0" smtClean="0"/>
              <a:t> veci od srdca , ale manažérsky neschopní, </a:t>
            </a:r>
          </a:p>
          <a:p>
            <a:r>
              <a:rPr lang="sk-SK" baseline="0" dirty="0" smtClean="0"/>
              <a:t>10% OK – schopní zrealizovať aj vyúčtovať </a:t>
            </a:r>
            <a:r>
              <a:rPr lang="sk-SK" baseline="0" dirty="0" err="1" smtClean="0"/>
              <a:t>ptojekt</a:t>
            </a:r>
            <a:endParaRPr lang="en-US" dirty="0"/>
          </a:p>
        </p:txBody>
      </p:sp>
      <p:sp>
        <p:nvSpPr>
          <p:cNvPr id="4" name="Zástupný symbol čísla snímky 3"/>
          <p:cNvSpPr>
            <a:spLocks noGrp="1"/>
          </p:cNvSpPr>
          <p:nvPr>
            <p:ph type="sldNum" sz="quarter" idx="10"/>
          </p:nvPr>
        </p:nvSpPr>
        <p:spPr/>
        <p:txBody>
          <a:bodyPr/>
          <a:lstStyle/>
          <a:p>
            <a:fld id="{DF4D3302-75D7-4575-B50D-9099B057716E}" type="slidenum">
              <a:rPr lang="en-US" smtClean="0"/>
              <a:t>10</a:t>
            </a:fld>
            <a:endParaRPr lang="en-US"/>
          </a:p>
        </p:txBody>
      </p:sp>
    </p:spTree>
    <p:extLst>
      <p:ext uri="{BB962C8B-B14F-4D97-AF65-F5344CB8AC3E}">
        <p14:creationId xmlns:p14="http://schemas.microsoft.com/office/powerpoint/2010/main" val="3976917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b="1" dirty="0" smtClean="0"/>
              <a:t>CSR ešte stále zamieňané s filantropiou</a:t>
            </a:r>
          </a:p>
          <a:p>
            <a:r>
              <a:rPr lang="sk-SK" dirty="0" smtClean="0"/>
              <a:t>CSR je pre nadnárodné firmy „</a:t>
            </a:r>
            <a:r>
              <a:rPr lang="sk-SK" dirty="0" err="1" smtClean="0"/>
              <a:t>must</a:t>
            </a:r>
            <a:r>
              <a:rPr lang="sk-SK" dirty="0" smtClean="0"/>
              <a:t>“,</a:t>
            </a:r>
          </a:p>
          <a:p>
            <a:r>
              <a:rPr lang="sk-SK" dirty="0" smtClean="0"/>
              <a:t>snaha o zjednodušovanie zo strany </a:t>
            </a:r>
            <a:r>
              <a:rPr lang="sk-SK" dirty="0" err="1" smtClean="0"/>
              <a:t>firiem-namiesto</a:t>
            </a:r>
            <a:r>
              <a:rPr lang="sk-SK" dirty="0" smtClean="0"/>
              <a:t> CSR reportov, iba časť vo Výročných správach </a:t>
            </a:r>
          </a:p>
          <a:p>
            <a:r>
              <a:rPr lang="sk-SK" dirty="0" smtClean="0"/>
              <a:t>využívanie chránených dielní namiesto zamestnávania znevýhodnených (v oblastiach </a:t>
            </a:r>
            <a:r>
              <a:rPr lang="sk-SK" dirty="0" err="1" smtClean="0"/>
              <a:t>kateringu</a:t>
            </a:r>
            <a:r>
              <a:rPr lang="sk-SK" dirty="0" smtClean="0"/>
              <a:t>, nákup darčekov a reklamných predmetov,...) </a:t>
            </a:r>
          </a:p>
          <a:p>
            <a:endParaRPr lang="sk-SK" dirty="0" smtClean="0"/>
          </a:p>
          <a:p>
            <a:r>
              <a:rPr lang="sk-SK" dirty="0" smtClean="0"/>
              <a:t>niektoré už s CSR cielene pracujú, majú projekty podľa očakávaní partnerov, </a:t>
            </a:r>
          </a:p>
          <a:p>
            <a:endParaRPr lang="sk-SK" b="1" dirty="0" smtClean="0"/>
          </a:p>
          <a:p>
            <a:r>
              <a:rPr lang="sk-SK" b="1" dirty="0" smtClean="0"/>
              <a:t>firmy si nemyslia, že klienti ich uprednostňujú pre ich CSR, hoci to deklarujú</a:t>
            </a:r>
            <a:endParaRPr lang="sk-SK" dirty="0" smtClean="0"/>
          </a:p>
          <a:p>
            <a:r>
              <a:rPr lang="sk-SK" dirty="0" smtClean="0"/>
              <a:t>Vianočné trhy chránených dielní,</a:t>
            </a:r>
            <a:r>
              <a:rPr lang="sk-SK" baseline="0" dirty="0" smtClean="0"/>
              <a:t> </a:t>
            </a:r>
          </a:p>
          <a:p>
            <a:r>
              <a:rPr lang="sk-SK" dirty="0" err="1" smtClean="0"/>
              <a:t>Klimaticka</a:t>
            </a:r>
            <a:r>
              <a:rPr lang="sk-SK" dirty="0" smtClean="0"/>
              <a:t> zmena: Afrika koncom storočia 2mld obyvateľov </a:t>
            </a:r>
            <a:endParaRPr lang="en-US" dirty="0"/>
          </a:p>
        </p:txBody>
      </p:sp>
      <p:sp>
        <p:nvSpPr>
          <p:cNvPr id="4" name="Zástupný symbol čísla snímky 3"/>
          <p:cNvSpPr>
            <a:spLocks noGrp="1"/>
          </p:cNvSpPr>
          <p:nvPr>
            <p:ph type="sldNum" sz="quarter" idx="10"/>
          </p:nvPr>
        </p:nvSpPr>
        <p:spPr/>
        <p:txBody>
          <a:bodyPr/>
          <a:lstStyle/>
          <a:p>
            <a:fld id="{DF4D3302-75D7-4575-B50D-9099B057716E}" type="slidenum">
              <a:rPr lang="en-US" smtClean="0"/>
              <a:t>11</a:t>
            </a:fld>
            <a:endParaRPr lang="en-US"/>
          </a:p>
        </p:txBody>
      </p:sp>
    </p:spTree>
    <p:extLst>
      <p:ext uri="{BB962C8B-B14F-4D97-AF65-F5344CB8AC3E}">
        <p14:creationId xmlns:p14="http://schemas.microsoft.com/office/powerpoint/2010/main" val="617644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As we begin 2018, we find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world in a new phase in the loss of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trust: the unwillingness to believe</a:t>
            </a:r>
          </a:p>
          <a:p>
            <a:r>
              <a:rPr lang="en-US" sz="1200" b="0" i="0" u="none" strike="noStrike" kern="1200" baseline="0" dirty="0" smtClean="0">
                <a:solidFill>
                  <a:schemeClr val="tx1"/>
                </a:solidFill>
                <a:latin typeface="+mn-lt"/>
                <a:ea typeface="+mn-ea"/>
                <a:cs typeface="+mn-cs"/>
              </a:rPr>
              <a:t>information, even from those closest</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to us. The loss of confidence in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information channels and sources</a:t>
            </a:r>
          </a:p>
          <a:p>
            <a:r>
              <a:rPr lang="en-US" sz="1200" b="0" i="0" u="none" strike="noStrike" kern="1200" baseline="0" dirty="0" smtClean="0">
                <a:solidFill>
                  <a:schemeClr val="tx1"/>
                </a:solidFill>
                <a:latin typeface="+mn-lt"/>
                <a:ea typeface="+mn-ea"/>
                <a:cs typeface="+mn-cs"/>
              </a:rPr>
              <a:t>is the fourth wave of the trust</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tsunami. The moorings of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institutions have already been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dangerously undermined by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three previous waves: fear of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job loss due to globalization and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automation; the Great Recession,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which created a crisis of confidence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 traditional authority figures and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institutions while undermining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middle class; and the effects of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massive global migration. Now, in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this fourth wave, we have a world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without common facts and objective</a:t>
            </a:r>
          </a:p>
          <a:p>
            <a:r>
              <a:rPr lang="en-US" sz="1200" b="0" i="0" u="none" strike="noStrike" kern="1200" baseline="0" dirty="0" smtClean="0">
                <a:solidFill>
                  <a:schemeClr val="tx1"/>
                </a:solidFill>
                <a:latin typeface="+mn-lt"/>
                <a:ea typeface="+mn-ea"/>
                <a:cs typeface="+mn-cs"/>
              </a:rPr>
              <a:t>truth, weakening trust even as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global economy recovers.</a:t>
            </a:r>
          </a:p>
          <a:p>
            <a:r>
              <a:rPr lang="en-US" sz="1200" b="0" i="0" u="none" strike="noStrike" kern="1200" baseline="0" dirty="0" smtClean="0">
                <a:solidFill>
                  <a:schemeClr val="tx1"/>
                </a:solidFill>
                <a:latin typeface="+mn-lt"/>
                <a:ea typeface="+mn-ea"/>
                <a:cs typeface="+mn-cs"/>
              </a:rPr>
              <a:t>Gresham’s Law, based on the 18thcentury</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observation that debased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currency drives out the good, is now</a:t>
            </a:r>
          </a:p>
          <a:p>
            <a:r>
              <a:rPr lang="en-US" sz="1200" b="0" i="0" u="none" strike="noStrike" kern="1200" baseline="0" dirty="0" smtClean="0">
                <a:solidFill>
                  <a:schemeClr val="tx1"/>
                </a:solidFill>
                <a:latin typeface="+mn-lt"/>
                <a:ea typeface="+mn-ea"/>
                <a:cs typeface="+mn-cs"/>
              </a:rPr>
              <a:t>evident in the realm of information,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with fake news crowding out real</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news. Leaders are going directly</a:t>
            </a:r>
          </a:p>
          <a:p>
            <a:r>
              <a:rPr lang="en-US" sz="1200" b="0" i="0" u="none" strike="noStrike" kern="1200" baseline="0" dirty="0" smtClean="0">
                <a:solidFill>
                  <a:schemeClr val="tx1"/>
                </a:solidFill>
                <a:latin typeface="+mn-lt"/>
                <a:ea typeface="+mn-ea"/>
                <a:cs typeface="+mn-cs"/>
              </a:rPr>
              <a:t>to the people, bashing the media as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inaccurate and biased. These forces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are taking a toll. According to the</a:t>
            </a:r>
          </a:p>
          <a:p>
            <a:r>
              <a:rPr lang="en-US" sz="1200" b="0" i="0" u="none" strike="noStrike" kern="1200" baseline="0" dirty="0" smtClean="0">
                <a:solidFill>
                  <a:schemeClr val="tx1"/>
                </a:solidFill>
                <a:latin typeface="+mn-lt"/>
                <a:ea typeface="+mn-ea"/>
                <a:cs typeface="+mn-cs"/>
              </a:rPr>
              <a:t>2018 Edelman Trust Barometer, media</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has become the least-trusted global</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institution for the first time, with trust</a:t>
            </a:r>
          </a:p>
          <a:p>
            <a:r>
              <a:rPr lang="en-US" sz="1200" b="0" i="0" u="none" strike="noStrike" kern="1200" baseline="0" dirty="0" smtClean="0">
                <a:solidFill>
                  <a:schemeClr val="tx1"/>
                </a:solidFill>
                <a:latin typeface="+mn-lt"/>
                <a:ea typeface="+mn-ea"/>
                <a:cs typeface="+mn-cs"/>
              </a:rPr>
              <a:t>scores of over 50 percent in only</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six markets, five of which are in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developing world. Putting pressure on</a:t>
            </a:r>
          </a:p>
          <a:p>
            <a:r>
              <a:rPr lang="en-US" sz="1200" b="0" i="0" u="none" strike="noStrike" kern="1200" baseline="0" dirty="0" smtClean="0">
                <a:solidFill>
                  <a:schemeClr val="tx1"/>
                </a:solidFill>
                <a:latin typeface="+mn-lt"/>
                <a:ea typeface="+mn-ea"/>
                <a:cs typeface="+mn-cs"/>
              </a:rPr>
              <a:t>trust in media are declining trust in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search engines and social media.</a:t>
            </a:r>
          </a:p>
          <a:p>
            <a:r>
              <a:rPr lang="en-US" sz="1200" b="0" i="0" u="none" strike="noStrike" kern="1200" baseline="0" dirty="0" smtClean="0">
                <a:solidFill>
                  <a:schemeClr val="tx1"/>
                </a:solidFill>
                <a:latin typeface="+mn-lt"/>
                <a:ea typeface="+mn-ea"/>
                <a:cs typeface="+mn-cs"/>
              </a:rPr>
              <a:t>People have retreated into </a:t>
            </a:r>
            <a:r>
              <a:rPr lang="en-US" sz="1200" b="0" i="0" u="none" strike="noStrike" kern="1200" baseline="0" dirty="0" err="1" smtClean="0">
                <a:solidFill>
                  <a:schemeClr val="tx1"/>
                </a:solidFill>
                <a:latin typeface="+mn-lt"/>
                <a:ea typeface="+mn-ea"/>
                <a:cs typeface="+mn-cs"/>
              </a:rPr>
              <a:t>selfcurated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information bubbles, where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they read only that with which they</a:t>
            </a:r>
          </a:p>
          <a:p>
            <a:r>
              <a:rPr lang="en-US" sz="1200" b="0" i="0" u="none" strike="noStrike" kern="1200" baseline="0" dirty="0" smtClean="0">
                <a:solidFill>
                  <a:schemeClr val="tx1"/>
                </a:solidFill>
                <a:latin typeface="+mn-lt"/>
                <a:ea typeface="+mn-ea"/>
                <a:cs typeface="+mn-cs"/>
              </a:rPr>
              <a:t>agree, as if selecting their playlist</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for music. Fully half of respondents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indicate that they consume mainstream</a:t>
            </a:r>
          </a:p>
          <a:p>
            <a:r>
              <a:rPr lang="en-US" sz="1200" b="0" i="0" u="none" strike="noStrike" kern="1200" baseline="0" dirty="0" smtClean="0">
                <a:solidFill>
                  <a:schemeClr val="tx1"/>
                </a:solidFill>
                <a:latin typeface="+mn-lt"/>
                <a:ea typeface="+mn-ea"/>
                <a:cs typeface="+mn-cs"/>
              </a:rPr>
              <a:t>media less than once a</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week. Nearly six in 10 agree that news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organizations are politicized, and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nearly one in two agree that they are</a:t>
            </a:r>
          </a:p>
          <a:p>
            <a:r>
              <a:rPr lang="en-US" sz="1200" b="0" i="0" u="none" strike="noStrike" kern="1200" baseline="0" dirty="0" smtClean="0">
                <a:solidFill>
                  <a:schemeClr val="tx1"/>
                </a:solidFill>
                <a:latin typeface="+mn-lt"/>
                <a:ea typeface="+mn-ea"/>
                <a:cs typeface="+mn-cs"/>
              </a:rPr>
              <a:t>elitist. Nearly two-thirds agree that</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average person cannot distinguish</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good journalism from falsehoods.</a:t>
            </a:r>
          </a:p>
          <a:p>
            <a:r>
              <a:rPr lang="en-US" sz="1200" b="0" i="0" u="none" strike="noStrike" kern="1200" baseline="0" dirty="0" smtClean="0">
                <a:solidFill>
                  <a:schemeClr val="tx1"/>
                </a:solidFill>
                <a:latin typeface="+mn-lt"/>
                <a:ea typeface="+mn-ea"/>
                <a:cs typeface="+mn-cs"/>
              </a:rPr>
              <a:t>This year also brings a change in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ecosystem of trust, which had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become increasingly premised</a:t>
            </a:r>
          </a:p>
          <a:p>
            <a:r>
              <a:rPr lang="en-US" sz="1200" b="0" i="0" u="none" strike="noStrike" kern="1200" baseline="0" dirty="0" smtClean="0">
                <a:solidFill>
                  <a:schemeClr val="tx1"/>
                </a:solidFill>
                <a:latin typeface="+mn-lt"/>
                <a:ea typeface="+mn-ea"/>
                <a:cs typeface="+mn-cs"/>
              </a:rPr>
              <a:t>on peer-to-peer discussion.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credibility of “a person like yourself”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declined substantially, and peers are</a:t>
            </a:r>
          </a:p>
          <a:p>
            <a:r>
              <a:rPr lang="en-US" sz="1200" b="0" i="0" u="none" strike="noStrike" kern="1200" baseline="0" dirty="0" smtClean="0">
                <a:solidFill>
                  <a:schemeClr val="tx1"/>
                </a:solidFill>
                <a:latin typeface="+mn-lt"/>
                <a:ea typeface="+mn-ea"/>
                <a:cs typeface="+mn-cs"/>
              </a:rPr>
              <a:t>no longer the most-believed source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of information. There is renewed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confidence in experts, notably</a:t>
            </a:r>
          </a:p>
          <a:p>
            <a:r>
              <a:rPr lang="en-US" sz="1200" b="0" i="0" u="none" strike="noStrike" kern="1200" baseline="0" dirty="0" smtClean="0">
                <a:solidFill>
                  <a:schemeClr val="tx1"/>
                </a:solidFill>
                <a:latin typeface="+mn-lt"/>
                <a:ea typeface="+mn-ea"/>
                <a:cs typeface="+mn-cs"/>
              </a:rPr>
              <a:t>technical experts and academics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(63 percent and 61 percent,</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respectively), as well as a </a:t>
            </a:r>
            <a:r>
              <a:rPr lang="en-US" sz="1200" b="0" i="0" u="none" strike="noStrike" kern="1200" baseline="0" dirty="0" err="1" smtClean="0">
                <a:solidFill>
                  <a:schemeClr val="tx1"/>
                </a:solidFill>
                <a:latin typeface="+mn-lt"/>
                <a:ea typeface="+mn-ea"/>
                <a:cs typeface="+mn-cs"/>
              </a:rPr>
              <a:t>fastrecovering</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belief in CEOs (up from</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37 percent to 44 percent), rewarded</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for speaking out on issues.</a:t>
            </a:r>
            <a:endParaRPr lang="sk-SK"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are new expectations of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corporate leaders. Nearly 7 in 10</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respondents say that building trust</a:t>
            </a:r>
          </a:p>
          <a:p>
            <a:r>
              <a:rPr lang="en-US" sz="1200" b="0" i="0" u="none" strike="noStrike" kern="1200" baseline="0" dirty="0" smtClean="0">
                <a:solidFill>
                  <a:schemeClr val="tx1"/>
                </a:solidFill>
                <a:latin typeface="+mn-lt"/>
                <a:ea typeface="+mn-ea"/>
                <a:cs typeface="+mn-cs"/>
              </a:rPr>
              <a:t>is the No. 1 job for CEOs, ahead of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high-quality products and services.</a:t>
            </a:r>
          </a:p>
          <a:p>
            <a:r>
              <a:rPr lang="en-US" sz="1200" b="0" i="0" u="none" strike="noStrike" kern="1200" baseline="0" dirty="0" smtClean="0">
                <a:solidFill>
                  <a:schemeClr val="tx1"/>
                </a:solidFill>
                <a:latin typeface="+mn-lt"/>
                <a:ea typeface="+mn-ea"/>
                <a:cs typeface="+mn-cs"/>
              </a:rPr>
              <a:t>Nearly two-thirds say they want CEOs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to take the lead on policy change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instead of waiting for government,</a:t>
            </a:r>
          </a:p>
          <a:p>
            <a:r>
              <a:rPr lang="en-US" sz="1200" b="0" i="0" u="none" strike="noStrike" kern="1200" baseline="0" dirty="0" smtClean="0">
                <a:solidFill>
                  <a:schemeClr val="tx1"/>
                </a:solidFill>
                <a:latin typeface="+mn-lt"/>
                <a:ea typeface="+mn-ea"/>
                <a:cs typeface="+mn-cs"/>
              </a:rPr>
              <a:t>which now ranks significantly below</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business in trust in most markets. This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is the time for business to address</a:t>
            </a:r>
          </a:p>
          <a:p>
            <a:r>
              <a:rPr lang="en-US" sz="1200" b="0" i="0" u="none" strike="noStrike" kern="1200" baseline="0" dirty="0" smtClean="0">
                <a:solidFill>
                  <a:schemeClr val="tx1"/>
                </a:solidFill>
                <a:latin typeface="+mn-lt"/>
                <a:ea typeface="+mn-ea"/>
                <a:cs typeface="+mn-cs"/>
              </a:rPr>
              <a:t>the wage stagnation of the working</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class over the past two decades while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acknowledging the need to retrain</a:t>
            </a:r>
          </a:p>
          <a:p>
            <a:r>
              <a:rPr lang="en-US" sz="1200" b="0" i="0" u="none" strike="noStrike" kern="1200" baseline="0" dirty="0" smtClean="0">
                <a:solidFill>
                  <a:schemeClr val="tx1"/>
                </a:solidFill>
                <a:latin typeface="+mn-lt"/>
                <a:ea typeface="+mn-ea"/>
                <a:cs typeface="+mn-cs"/>
              </a:rPr>
              <a:t>employees who are about to be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replaced by automation.</a:t>
            </a:r>
          </a:p>
          <a:p>
            <a:r>
              <a:rPr lang="en-US" sz="1200" b="0" i="0" u="none" strike="noStrike" kern="1200" baseline="0" dirty="0" smtClean="0">
                <a:solidFill>
                  <a:schemeClr val="tx1"/>
                </a:solidFill>
                <a:latin typeface="+mn-lt"/>
                <a:ea typeface="+mn-ea"/>
                <a:cs typeface="+mn-cs"/>
              </a:rPr>
              <a:t>There is a desperate search for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terra firma of stability and truth.</a:t>
            </a:r>
          </a:p>
          <a:p>
            <a:r>
              <a:rPr lang="en-US" sz="1200" b="0" i="0" u="none" strike="noStrike" kern="1200" baseline="0" dirty="0" smtClean="0">
                <a:solidFill>
                  <a:schemeClr val="tx1"/>
                </a:solidFill>
                <a:latin typeface="+mn-lt"/>
                <a:ea typeface="+mn-ea"/>
                <a:cs typeface="+mn-cs"/>
              </a:rPr>
              <a:t>The fourth wave of the trust tsunami,</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rise of disinformation, is perhaps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most insidious because it</a:t>
            </a:r>
          </a:p>
          <a:p>
            <a:r>
              <a:rPr lang="en-US" sz="1200" b="0" i="0" u="none" strike="noStrike" kern="1200" baseline="0" dirty="0" smtClean="0">
                <a:solidFill>
                  <a:schemeClr val="tx1"/>
                </a:solidFill>
                <a:latin typeface="+mn-lt"/>
                <a:ea typeface="+mn-ea"/>
                <a:cs typeface="+mn-cs"/>
              </a:rPr>
              <a:t>undermines the very essence of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rational discourse and </a:t>
            </a:r>
            <a:r>
              <a:rPr lang="en-US" sz="1200" b="0" i="0" u="none" strike="noStrike" kern="1200" baseline="0" dirty="0" err="1" smtClean="0">
                <a:solidFill>
                  <a:schemeClr val="tx1"/>
                </a:solidFill>
                <a:latin typeface="+mn-lt"/>
                <a:ea typeface="+mn-ea"/>
                <a:cs typeface="+mn-cs"/>
              </a:rPr>
              <a:t>decisionmaking</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Silence is now deeply</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dangerous—a tax on truth.</a:t>
            </a:r>
          </a:p>
          <a:p>
            <a:r>
              <a:rPr lang="en-US" sz="1200" b="0" i="0" u="none" strike="noStrike" kern="1200" baseline="0" dirty="0" smtClean="0">
                <a:solidFill>
                  <a:schemeClr val="tx1"/>
                </a:solidFill>
                <a:latin typeface="+mn-lt"/>
                <a:ea typeface="+mn-ea"/>
                <a:cs typeface="+mn-cs"/>
              </a:rPr>
              <a:t>The consequences of a loss of</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belief in reliable information are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volatility, societal polarization and an</a:t>
            </a:r>
          </a:p>
          <a:p>
            <a:r>
              <a:rPr lang="en-US" sz="1200" b="0" i="0" u="none" strike="noStrike" kern="1200" baseline="0" dirty="0" smtClean="0">
                <a:solidFill>
                  <a:schemeClr val="tx1"/>
                </a:solidFill>
                <a:latin typeface="+mn-lt"/>
                <a:ea typeface="+mn-ea"/>
                <a:cs typeface="+mn-cs"/>
              </a:rPr>
              <a:t>ebbing of faith in society’s governing</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structures, slowing economic</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growth and tempting leaders to</a:t>
            </a:r>
          </a:p>
          <a:p>
            <a:r>
              <a:rPr lang="en-US" sz="1200" b="0" i="0" u="none" strike="noStrike" kern="1200" baseline="0" dirty="0" smtClean="0">
                <a:solidFill>
                  <a:schemeClr val="tx1"/>
                </a:solidFill>
                <a:latin typeface="+mn-lt"/>
                <a:ea typeface="+mn-ea"/>
                <a:cs typeface="+mn-cs"/>
              </a:rPr>
              <a:t>make short-sighted policy choices.</a:t>
            </a:r>
          </a:p>
          <a:p>
            <a:r>
              <a:rPr lang="en-US" sz="1200" b="0" i="0" u="none" strike="noStrike" kern="1200" baseline="0" dirty="0" smtClean="0">
                <a:solidFill>
                  <a:schemeClr val="tx1"/>
                </a:solidFill>
                <a:latin typeface="+mn-lt"/>
                <a:ea typeface="+mn-ea"/>
                <a:cs typeface="+mn-cs"/>
              </a:rPr>
              <a:t>We must heed the warning of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Chinese philosopher Confucius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centuries ago: “A state cannot</a:t>
            </a:r>
          </a:p>
          <a:p>
            <a:r>
              <a:rPr lang="en-US" sz="1200" b="0" i="0" u="none" strike="noStrike" kern="1200" baseline="0" dirty="0" smtClean="0">
                <a:solidFill>
                  <a:schemeClr val="tx1"/>
                </a:solidFill>
                <a:latin typeface="+mn-lt"/>
                <a:ea typeface="+mn-ea"/>
                <a:cs typeface="+mn-cs"/>
              </a:rPr>
              <a:t>survive without the confidence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of its people.”</a:t>
            </a:r>
          </a:p>
          <a:p>
            <a:r>
              <a:rPr lang="en-US" sz="1200" b="0" i="0" u="none" strike="noStrike" kern="1200" baseline="0" dirty="0" smtClean="0">
                <a:solidFill>
                  <a:schemeClr val="tx1"/>
                </a:solidFill>
                <a:latin typeface="+mn-lt"/>
                <a:ea typeface="+mn-ea"/>
                <a:cs typeface="+mn-cs"/>
              </a:rPr>
              <a:t>This is the existential challenge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of our times. Fortunately, we are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already seeing the first signs of</a:t>
            </a:r>
          </a:p>
          <a:p>
            <a:r>
              <a:rPr lang="en-US" sz="1200" b="0" i="0" u="none" strike="noStrike" kern="1200" baseline="0" dirty="0" smtClean="0">
                <a:solidFill>
                  <a:schemeClr val="tx1"/>
                </a:solidFill>
                <a:latin typeface="+mn-lt"/>
                <a:ea typeface="+mn-ea"/>
                <a:cs typeface="+mn-cs"/>
              </a:rPr>
              <a:t>regret about over-dependence on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peers and blind reliance on populist</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leaders. People’s concern about fake</a:t>
            </a:r>
          </a:p>
          <a:p>
            <a:r>
              <a:rPr lang="en-US" sz="1200" b="0" i="0" u="none" strike="noStrike" kern="1200" baseline="0" dirty="0" smtClean="0">
                <a:solidFill>
                  <a:schemeClr val="tx1"/>
                </a:solidFill>
                <a:latin typeface="+mn-lt"/>
                <a:ea typeface="+mn-ea"/>
                <a:cs typeface="+mn-cs"/>
              </a:rPr>
              <a:t>news and their willingness to listen</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to experts show that they yearn for</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knowledge. The media cannot solve</a:t>
            </a:r>
          </a:p>
          <a:p>
            <a:r>
              <a:rPr lang="en-US" sz="1200" b="0" i="0" u="none" strike="noStrike" kern="1200" baseline="0" dirty="0" smtClean="0">
                <a:solidFill>
                  <a:schemeClr val="tx1"/>
                </a:solidFill>
                <a:latin typeface="+mn-lt"/>
                <a:ea typeface="+mn-ea"/>
                <a:cs typeface="+mn-cs"/>
              </a:rPr>
              <a:t>this alone because of economic</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constraints and the politics of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moment. Every institution must play</a:t>
            </a:r>
          </a:p>
          <a:p>
            <a:r>
              <a:rPr lang="en-US" sz="1200" b="0" i="0" u="none" strike="noStrike" kern="1200" baseline="0" dirty="0" smtClean="0">
                <a:solidFill>
                  <a:schemeClr val="tx1"/>
                </a:solidFill>
                <a:latin typeface="+mn-lt"/>
                <a:ea typeface="+mn-ea"/>
                <a:cs typeface="+mn-cs"/>
              </a:rPr>
              <a:t>its part by educating its constituents</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and joining the public debate,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going direct to the end-users of</a:t>
            </a:r>
          </a:p>
          <a:p>
            <a:r>
              <a:rPr lang="en-US" sz="1200" b="0" i="0" u="none" strike="noStrike" kern="1200" baseline="0" dirty="0" smtClean="0">
                <a:solidFill>
                  <a:schemeClr val="tx1"/>
                </a:solidFill>
                <a:latin typeface="+mn-lt"/>
                <a:ea typeface="+mn-ea"/>
                <a:cs typeface="+mn-cs"/>
              </a:rPr>
              <a:t>information. That means taking the</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informed risk to join the battle for</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truth so that facts triumph over fears.</a:t>
            </a:r>
          </a:p>
          <a:p>
            <a:r>
              <a:rPr lang="en-US" sz="1200" b="0" i="0" u="none" strike="noStrike" kern="1200" baseline="0" dirty="0" smtClean="0">
                <a:solidFill>
                  <a:schemeClr val="tx1"/>
                </a:solidFill>
                <a:latin typeface="+mn-lt"/>
                <a:ea typeface="+mn-ea"/>
                <a:cs typeface="+mn-cs"/>
              </a:rPr>
              <a:t>Silence is now deeply</a:t>
            </a:r>
            <a:r>
              <a:rPr lang="sk-SK"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dangerous—a tax on truth.</a:t>
            </a:r>
          </a:p>
          <a:p>
            <a:r>
              <a:rPr lang="en-US" sz="1200" b="0" i="0" u="none" strike="noStrike" kern="1200" baseline="0" dirty="0" smtClean="0">
                <a:solidFill>
                  <a:schemeClr val="tx1"/>
                </a:solidFill>
                <a:latin typeface="+mn-lt"/>
                <a:ea typeface="+mn-ea"/>
                <a:cs typeface="+mn-cs"/>
              </a:rPr>
              <a:t>“ ”</a:t>
            </a:r>
            <a:endParaRPr lang="en-US" dirty="0"/>
          </a:p>
        </p:txBody>
      </p:sp>
      <p:sp>
        <p:nvSpPr>
          <p:cNvPr id="4" name="Zástupný symbol čísla snímky 3"/>
          <p:cNvSpPr>
            <a:spLocks noGrp="1"/>
          </p:cNvSpPr>
          <p:nvPr>
            <p:ph type="sldNum" sz="quarter" idx="10"/>
          </p:nvPr>
        </p:nvSpPr>
        <p:spPr/>
        <p:txBody>
          <a:bodyPr/>
          <a:lstStyle/>
          <a:p>
            <a:fld id="{DF4D3302-75D7-4575-B50D-9099B057716E}" type="slidenum">
              <a:rPr lang="en-US" smtClean="0"/>
              <a:t>14</a:t>
            </a:fld>
            <a:endParaRPr lang="en-US"/>
          </a:p>
        </p:txBody>
      </p:sp>
    </p:spTree>
    <p:extLst>
      <p:ext uri="{BB962C8B-B14F-4D97-AF65-F5344CB8AC3E}">
        <p14:creationId xmlns:p14="http://schemas.microsoft.com/office/powerpoint/2010/main" val="116142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15" name="Zaoblený obdĺžni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Zaoblený obdĺžni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Nadpis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sk-SK" smtClean="0"/>
              <a:t>Upravte štýly predlohy textu</a:t>
            </a:r>
            <a:endParaRPr kumimoji="0" lang="en-US"/>
          </a:p>
        </p:txBody>
      </p:sp>
      <p:sp>
        <p:nvSpPr>
          <p:cNvPr id="20" name="Podnadpis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Upravte štýl predlohy podnadpisov</a:t>
            </a:r>
            <a:endParaRPr kumimoji="0" lang="en-US"/>
          </a:p>
        </p:txBody>
      </p:sp>
      <p:sp>
        <p:nvSpPr>
          <p:cNvPr id="19" name="Zástupný symbol dátumu 18"/>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8" name="Zástupný symbol päty 7"/>
          <p:cNvSpPr>
            <a:spLocks noGrp="1"/>
          </p:cNvSpPr>
          <p:nvPr>
            <p:ph type="ftr" sz="quarter" idx="11"/>
          </p:nvPr>
        </p:nvSpPr>
        <p:spPr/>
        <p:txBody>
          <a:bodyPr/>
          <a:lstStyle>
            <a:extLst/>
          </a:lstStyle>
          <a:p>
            <a:endParaRPr lang="en-US"/>
          </a:p>
        </p:txBody>
      </p:sp>
      <p:sp>
        <p:nvSpPr>
          <p:cNvPr id="11" name="Zástupný symbol čísla snímky 10"/>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502920" y="530352"/>
            <a:ext cx="8183880" cy="4187952"/>
          </a:xfrm>
        </p:spPr>
        <p:txBody>
          <a:bodyPr vert="eaVert"/>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5" name="Zástupný symbol päty 4"/>
          <p:cNvSpPr>
            <a:spLocks noGrp="1"/>
          </p:cNvSpPr>
          <p:nvPr>
            <p:ph type="ftr" sz="quarter" idx="11"/>
          </p:nvPr>
        </p:nvSpPr>
        <p:spPr/>
        <p:txBody>
          <a:bodyPr/>
          <a:lstStyle>
            <a:extLst/>
          </a:lstStyle>
          <a:p>
            <a:endParaRPr lang="en-US"/>
          </a:p>
        </p:txBody>
      </p:sp>
      <p:sp>
        <p:nvSpPr>
          <p:cNvPr id="6" name="Zástupný symbol čísla snímky 5"/>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533404"/>
            <a:ext cx="1981200" cy="5257799"/>
          </a:xfrm>
        </p:spPr>
        <p:txBody>
          <a:bodyPr vert="eaVert"/>
          <a:lstStyle>
            <a:extLs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533400" y="533402"/>
            <a:ext cx="5943600" cy="5257801"/>
          </a:xfrm>
        </p:spPr>
        <p:txBody>
          <a:bodyPr vert="eaVert"/>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5" name="Zástupný symbol päty 4"/>
          <p:cNvSpPr>
            <a:spLocks noGrp="1"/>
          </p:cNvSpPr>
          <p:nvPr>
            <p:ph type="ftr" sz="quarter" idx="11"/>
          </p:nvPr>
        </p:nvSpPr>
        <p:spPr/>
        <p:txBody>
          <a:bodyPr/>
          <a:lstStyle>
            <a:extLst/>
          </a:lstStyle>
          <a:p>
            <a:endParaRPr lang="en-US"/>
          </a:p>
        </p:txBody>
      </p:sp>
      <p:sp>
        <p:nvSpPr>
          <p:cNvPr id="6" name="Zástupný symbol čísla snímky 5"/>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sk-SK" smtClean="0"/>
              <a:t>Upravte štýly predlohy textu</a:t>
            </a:r>
            <a:endParaRPr kumimoji="0" lang="en-US"/>
          </a:p>
        </p:txBody>
      </p:sp>
      <p:sp>
        <p:nvSpPr>
          <p:cNvPr id="3" name="Zástupný symbol obsahu 2"/>
          <p:cNvSpPr>
            <a:spLocks noGrp="1"/>
          </p:cNvSpPr>
          <p:nvPr>
            <p:ph idx="1"/>
          </p:nvPr>
        </p:nvSpPr>
        <p:spPr>
          <a:xfrm>
            <a:off x="502920" y="530352"/>
            <a:ext cx="8183880" cy="4187952"/>
          </a:xfrm>
        </p:spPr>
        <p:txBody>
          <a:bodyPr/>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5" name="Zástupný symbol päty 4"/>
          <p:cNvSpPr>
            <a:spLocks noGrp="1"/>
          </p:cNvSpPr>
          <p:nvPr>
            <p:ph type="ftr" sz="quarter" idx="11"/>
          </p:nvPr>
        </p:nvSpPr>
        <p:spPr/>
        <p:txBody>
          <a:bodyPr/>
          <a:lstStyle>
            <a:extLst/>
          </a:lstStyle>
          <a:p>
            <a:endParaRPr lang="en-US"/>
          </a:p>
        </p:txBody>
      </p:sp>
      <p:sp>
        <p:nvSpPr>
          <p:cNvPr id="6" name="Zástupný symbol čísla snímky 5"/>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14" name="Zaoblený obdĺžni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Zaoblený obdĺžni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sk-SK" smtClean="0"/>
              <a:t>Upravte štýly predlohy textu</a:t>
            </a:r>
            <a:endParaRPr kumimoji="0" lang="en-US"/>
          </a:p>
        </p:txBody>
      </p:sp>
      <p:sp>
        <p:nvSpPr>
          <p:cNvPr id="3" name="Zástupný symbol tex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5" name="Zástupný symbol päty 4"/>
          <p:cNvSpPr>
            <a:spLocks noGrp="1"/>
          </p:cNvSpPr>
          <p:nvPr>
            <p:ph type="ftr" sz="quarter" idx="11"/>
          </p:nvPr>
        </p:nvSpPr>
        <p:spPr/>
        <p:txBody>
          <a:bodyPr/>
          <a:lstStyle>
            <a:extLst/>
          </a:lstStyle>
          <a:p>
            <a:endParaRPr lang="en-US"/>
          </a:p>
        </p:txBody>
      </p:sp>
      <p:sp>
        <p:nvSpPr>
          <p:cNvPr id="6" name="Zástupný symbol čísla snímky 5"/>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Upravte štýly predlohy textu</a:t>
            </a:r>
            <a:endParaRPr kumimoji="0" lang="en-US"/>
          </a:p>
        </p:txBody>
      </p:sp>
      <p:sp>
        <p:nvSpPr>
          <p:cNvPr id="3" name="Zástupný symbol obsah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6" name="Zástupný symbol päty 5"/>
          <p:cNvSpPr>
            <a:spLocks noGrp="1"/>
          </p:cNvSpPr>
          <p:nvPr>
            <p:ph type="ftr" sz="quarter" idx="11"/>
          </p:nvPr>
        </p:nvSpPr>
        <p:spPr/>
        <p:txBody>
          <a:bodyPr/>
          <a:lstStyle>
            <a:extLst/>
          </a:lstStyle>
          <a:p>
            <a:endParaRPr lang="en-US"/>
          </a:p>
        </p:txBody>
      </p:sp>
      <p:sp>
        <p:nvSpPr>
          <p:cNvPr id="7" name="Zástupný symbol čísla snímky 6"/>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nchor="b"/>
          <a:lstStyle>
            <a:lvl1pPr>
              <a:defRPr b="1"/>
            </a:lvl1pPr>
            <a:extLst/>
          </a:lstStyle>
          <a:p>
            <a:r>
              <a:rPr kumimoji="0" lang="sk-SK" smtClean="0"/>
              <a:t>Upravte štýly predlohy textu</a:t>
            </a:r>
            <a:endParaRPr kumimoji="0" lang="en-US"/>
          </a:p>
        </p:txBody>
      </p:sp>
      <p:sp>
        <p:nvSpPr>
          <p:cNvPr id="3" name="Zástupný symbol tex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Upravte štýl predlohy textu.</a:t>
            </a:r>
          </a:p>
        </p:txBody>
      </p:sp>
      <p:sp>
        <p:nvSpPr>
          <p:cNvPr id="4" name="Zástupný symbol tex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Upravte štýl predlohy textu.</a:t>
            </a:r>
          </a:p>
        </p:txBody>
      </p:sp>
      <p:sp>
        <p:nvSpPr>
          <p:cNvPr id="5" name="Zástupný symbol obsah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8" name="Zástupný symbol päty 7"/>
          <p:cNvSpPr>
            <a:spLocks noGrp="1"/>
          </p:cNvSpPr>
          <p:nvPr>
            <p:ph type="ftr" sz="quarter" idx="11"/>
          </p:nvPr>
        </p:nvSpPr>
        <p:spPr/>
        <p:txBody>
          <a:bodyPr/>
          <a:lstStyle>
            <a:extLst/>
          </a:lstStyle>
          <a:p>
            <a:endParaRPr lang="en-US"/>
          </a:p>
        </p:txBody>
      </p:sp>
      <p:sp>
        <p:nvSpPr>
          <p:cNvPr id="9" name="Zástupný symbol čísla snímky 8"/>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Upravte štýly predlohy textu</a:t>
            </a:r>
            <a:endParaRPr kumimoji="0" lang="en-US"/>
          </a:p>
        </p:txBody>
      </p:sp>
      <p:sp>
        <p:nvSpPr>
          <p:cNvPr id="3" name="Zástupný symbol dátumu 2"/>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4" name="Zástupný symbol päty 3"/>
          <p:cNvSpPr>
            <a:spLocks noGrp="1"/>
          </p:cNvSpPr>
          <p:nvPr>
            <p:ph type="ftr" sz="quarter" idx="11"/>
          </p:nvPr>
        </p:nvSpPr>
        <p:spPr/>
        <p:txBody>
          <a:bodyPr/>
          <a:lstStyle>
            <a:extLst/>
          </a:lstStyle>
          <a:p>
            <a:endParaRPr lang="en-US"/>
          </a:p>
        </p:txBody>
      </p:sp>
      <p:sp>
        <p:nvSpPr>
          <p:cNvPr id="5" name="Zástupný symbol čísla snímky 4"/>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7" name="Zaoblený obdĺžni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dátumu 1"/>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3" name="Zástupný symbol päty 2"/>
          <p:cNvSpPr>
            <a:spLocks noGrp="1"/>
          </p:cNvSpPr>
          <p:nvPr>
            <p:ph type="ftr" sz="quarter" idx="11"/>
          </p:nvPr>
        </p:nvSpPr>
        <p:spPr/>
        <p:txBody>
          <a:bodyPr/>
          <a:lstStyle>
            <a:extLst/>
          </a:lstStyle>
          <a:p>
            <a:endParaRPr lang="en-US"/>
          </a:p>
        </p:txBody>
      </p:sp>
      <p:sp>
        <p:nvSpPr>
          <p:cNvPr id="4" name="Zástupný symbol čísla snímky 3"/>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sk-SK" smtClean="0"/>
              <a:t>Upravte štýly predlohy textu</a:t>
            </a:r>
            <a:endParaRPr kumimoji="0" lang="en-US"/>
          </a:p>
        </p:txBody>
      </p:sp>
      <p:sp>
        <p:nvSpPr>
          <p:cNvPr id="3" name="Zástupný symbol tex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6" name="Zástupný symbol päty 5"/>
          <p:cNvSpPr>
            <a:spLocks noGrp="1"/>
          </p:cNvSpPr>
          <p:nvPr>
            <p:ph type="ftr" sz="quarter" idx="11"/>
          </p:nvPr>
        </p:nvSpPr>
        <p:spPr/>
        <p:txBody>
          <a:bodyPr/>
          <a:lstStyle>
            <a:extLst/>
          </a:lstStyle>
          <a:p>
            <a:endParaRPr lang="en-US"/>
          </a:p>
        </p:txBody>
      </p:sp>
      <p:sp>
        <p:nvSpPr>
          <p:cNvPr id="7" name="Zástupný symbol čísla snímky 6"/>
          <p:cNvSpPr>
            <a:spLocks noGrp="1"/>
          </p:cNvSpPr>
          <p:nvPr>
            <p:ph type="sldNum" sz="quarter" idx="12"/>
          </p:nvPr>
        </p:nvSpPr>
        <p:spPr/>
        <p:txBody>
          <a:bodyPr/>
          <a:lstStyle>
            <a:extLst/>
          </a:lstStyle>
          <a:p>
            <a:fld id="{580D3B52-601B-465E-BC6D-7CA93C2043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5" name="Zaoblený obdĺžni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ĺžnik s jedným zaobleným roho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sk-SK" smtClean="0"/>
              <a:t>Upravte štýly predlohy textu</a:t>
            </a:r>
            <a:endParaRPr kumimoji="0" lang="en-US"/>
          </a:p>
        </p:txBody>
      </p:sp>
      <p:sp>
        <p:nvSpPr>
          <p:cNvPr id="4" name="Zástupný symbol tex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606EFB9-E5B8-4FE6-86CD-D689040D1794}" type="datetimeFigureOut">
              <a:rPr lang="en-US" smtClean="0"/>
              <a:t>9/11/2018</a:t>
            </a:fld>
            <a:endParaRPr lang="en-US"/>
          </a:p>
        </p:txBody>
      </p:sp>
      <p:sp>
        <p:nvSpPr>
          <p:cNvPr id="6" name="Zástupný symbol päty 5"/>
          <p:cNvSpPr>
            <a:spLocks noGrp="1"/>
          </p:cNvSpPr>
          <p:nvPr>
            <p:ph type="ftr" sz="quarter" idx="11"/>
          </p:nvPr>
        </p:nvSpPr>
        <p:spPr/>
        <p:txBody>
          <a:bodyPr/>
          <a:lstStyle>
            <a:extLst/>
          </a:lstStyle>
          <a:p>
            <a:endParaRPr lang="en-US"/>
          </a:p>
        </p:txBody>
      </p:sp>
      <p:sp>
        <p:nvSpPr>
          <p:cNvPr id="7" name="Zástupný symbol čísla snímky 6"/>
          <p:cNvSpPr>
            <a:spLocks noGrp="1"/>
          </p:cNvSpPr>
          <p:nvPr>
            <p:ph type="sldNum" sz="quarter" idx="12"/>
          </p:nvPr>
        </p:nvSpPr>
        <p:spPr/>
        <p:txBody>
          <a:bodyPr/>
          <a:lstStyle>
            <a:extLst/>
          </a:lstStyle>
          <a:p>
            <a:fld id="{580D3B52-601B-465E-BC6D-7CA93C2043E4}" type="slidenum">
              <a:rPr lang="en-US" smtClean="0"/>
              <a:t>‹#›</a:t>
            </a:fld>
            <a:endParaRPr lang="en-US"/>
          </a:p>
        </p:txBody>
      </p:sp>
      <p:sp>
        <p:nvSpPr>
          <p:cNvPr id="3" name="Zástupný symbol obrázka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sk-SK" smtClean="0"/>
              <a:t>Ak chcete pridať obrázok, kliknite na ikonu</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Zaoblený obdĺžni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Zaoblený obdĺžni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Zástupný symbol nadpis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sk-SK" smtClean="0"/>
              <a:t>Upravte štýly predlohy textu</a:t>
            </a:r>
            <a:endParaRPr kumimoji="0" lang="en-US"/>
          </a:p>
        </p:txBody>
      </p:sp>
      <p:sp>
        <p:nvSpPr>
          <p:cNvPr id="4" name="Zástupný symbol tex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25" name="Zástupný symbol dátumu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606EFB9-E5B8-4FE6-86CD-D689040D1794}" type="datetimeFigureOut">
              <a:rPr lang="en-US" smtClean="0"/>
              <a:t>9/11/2018</a:t>
            </a:fld>
            <a:endParaRPr lang="en-US"/>
          </a:p>
        </p:txBody>
      </p:sp>
      <p:sp>
        <p:nvSpPr>
          <p:cNvPr id="18" name="Zástupný symbol päty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Zástupný symbol čísla snímky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80D3B52-601B-465E-BC6D-7CA93C2043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hlavcakova@zodpovednefirmy.s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CSR na Slovensku</a:t>
            </a:r>
            <a:endParaRPr lang="en-US" dirty="0"/>
          </a:p>
        </p:txBody>
      </p:sp>
      <p:sp>
        <p:nvSpPr>
          <p:cNvPr id="3" name="Podnadpis 2"/>
          <p:cNvSpPr>
            <a:spLocks noGrp="1"/>
          </p:cNvSpPr>
          <p:nvPr>
            <p:ph type="subTitle" idx="1"/>
          </p:nvPr>
        </p:nvSpPr>
        <p:spPr>
          <a:xfrm>
            <a:off x="755576" y="5157192"/>
            <a:ext cx="7772400" cy="914400"/>
          </a:xfrm>
        </p:spPr>
        <p:txBody>
          <a:bodyPr/>
          <a:lstStyle/>
          <a:p>
            <a:r>
              <a:rPr lang="sk-SK" dirty="0" err="1" smtClean="0"/>
              <a:t>Beata</a:t>
            </a:r>
            <a:r>
              <a:rPr lang="sk-SK" dirty="0" smtClean="0"/>
              <a:t> Hlavčáková, Zodpovedné firmy</a:t>
            </a:r>
          </a:p>
          <a:p>
            <a:r>
              <a:rPr lang="sk-SK" dirty="0" smtClean="0"/>
              <a:t>Praha, 13.september </a:t>
            </a:r>
            <a:endParaRPr lang="sk-SK" dirty="0"/>
          </a:p>
        </p:txBody>
      </p:sp>
      <p:sp>
        <p:nvSpPr>
          <p:cNvPr id="4" name="AutoShape 2" descr="data:image/jpeg;base64,/9j/4AAQSkZJRgABAQEAZABkAAD/2wBDAAgGBgcGBQgHBwcJCQgKDBQNDAsLDBkSEw8UHRofHh0aHBwgJC4nICIsIxwcKDcpLDAxNDQ0Hyc5PTgyPC4zNDL/2wBDAQkJCQwLDBgNDRgyIRwhMjIyMjIyMjIyMjIyMjIyMjIyMjIyMjIyMjIyMjIyMjIyMjIyMjIyMjIyMjIyMjIyMjL/wAARCAE5APc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pskiQxmSR1RFGSzHAFcB4i+KmmaZvg04fbLgcbh9wfj3qZzjBXkzow+FrYiXLSjc9AJCgkkADuawtU8ZaDpGRc6hEXH8EZ3H9K8N1rxxrmuMwnu2jiPSOL5RWJbWV5qEu23glnc/3VJrkli+kEfQ4fhyy5sTO3kv82ev3/wAZNOiJWy0+aY9mkYKP61z118YtZkz9mtLaEdsgsaytO+GPiO+AZ7ZbdD3lbB/KuktPgzKQDd6mqnuI1qebET2N/Z5NhtJNSfzf5aHOyfFPxTITi7iT/dhX/Coh8TfFQOf7RH/fpf8ACu8i+DekqP3t9csfbAqU/B7RMcXV1+Yo9lX7/iH1/J1pyL/wE4iD4r+Joz880Eo/2oh/Stez+M18hAvNNhkHcxsVP9a1p/g1p7Z8nUZ1/wB5Qaxb34OajGCbS9im9mG00cuIiHtslq6NJfJo6nTvi3oV2QtzFPase7DcPzFdhp+t6ZqiBrK9hmz2Vxn8utfP2peBfEOlgtNp7ug/jj+YVhJLdWMwKPLBIvoSpFCxM4/GhTyLCV1zYap+q/zPq2ivBtC+KWs6YVjvCLyAdQ/3gPrXqvh/xvo/iFQsE4iuMcwycH8PWumnXhPY8LGZTicLrJXXdHSUUUVseaFFFFABRRRQAUUUUAFFFFABRRRQAUUUUAFFFFABWD4k8Wab4ZtTJdyhpiP3cCn5mrI8b+Pbfw3C1ralZtRYcL1Efuf8K8Mvb291i/a4uZJJ7mU9+ST6CuatiOT3Y7nvZXk0sTarW0h+L/4Bt+JvHOq+JJmV5TBaZ+WCM4GPf1rP0Tw1qviGcR2Fq7rn5pCMKv1Nd34P+Fj3IjvtdBSI8rbA4Zv970+let2lnbWFslvaQpDCgwEQYArGFCdR81RnpYrOaGDj7DBxTt93/BPPdB+EdhaBZtWmN1L1MacID/Wu+stMsdOjEdnaQwqP7igfrVuiuyFOMNkfMYjGV8S71ZN/l9wUUhZR1YD6mkDoejr+dWcw6iiigAoozjrSb1/vD86AFIyMGsbVvCmi6zGVvLCIsf40G1h+IrZBB6Gik0noy4VJ05c0HZnjfiH4RXNurz6NP9oUc+S/Dfge9ecT295pd4Y5o5be4jPQgqQa+q6xtf8AC+l+I7YxX1upcD5JV4dfoa5amFT1hoz6DBcQVIe5iFzLv1/4J5d4S+KdzYGO01rdPbZwJ/40+vqK9isr611G1S5tJkmhcZDIcivn7xZ4E1HwxKZcG4sSflmUdPZvSq3hXxff+F7wNC5e1Y/vIGPB9x6Gs6deVN8tQ7MXlNDG0/b4Nq/bo/8AJn0lRWXoOvWXiHTkvLKTIP3kP3kPoa1K7k01dHyU4ShJxkrNBRRRTJCiiigAooooAKKKKACiiigAri/HvjaPw3ZfZrVlfUZgQg/55j+8a2fFPiK38NaLLeykGTG2JM8s3avnLUL+61jUpbu4ZpJ5mz69egFc2Ircnux3Z7uTZZ9Zn7Wr8C/Fjf8AS9Wv/wCOe5mb6kk17Z4G+H0GiQpfaiiy3zDIU8iP/wCvWB4ds9G8Aaauq67Ip1SVcx245dB9PWsHxF8VdW1Vnh0//Qbc8ZU5cj69qijRUffnuRnvENNXw9F+6u3X/gfmey6p4k0fRUJvr6KIj+HOSfwrhdV+MtjCWTTbN5yOjyfKK8cLXV9c5YyzzOfUsxrqtI+GfiPVQrm1+yxH+Oc7f06108zex8c8ZXqu1JFu/wDi14iuyRC0Vsv+wvP51z9z4x8QXZJm1S4IPYNgV6HbfB2ytIvO1XVsKvLCNcD8zVa50HwraEx2Ni9ww482Zzj8q5cTi6WGV6krfmb0Mux+Jen5nnK6lq11JtW7uZGPYOTWvZ6Zr82Ge8mhU/3pDmuogtLe1z5ECRg/3RWrZ6Pf35HkWzsv94jA/OvCqZzXqy5MPH9T3KHDtKkufEzv87IxLG31Czwx1i8Yj0fArd/tzU/KEZvJSB3J5rctvA9w2Dc3CJ6hBk1Ne+Almhxa6i8EmOpjDCksLmlfWUmvnb8juVTL8OrQjf8ArzOVa/u263En/fVM+13H/PeT/vo1Bq/w/wDGFsGe0vo7tB0Efyt+RrhL+XxBpkxivjdW8g7SLj+lJ5LinrKf4s56nEFClo6TX3Hoq392vS4k/wC+qtw+INTg+7dOR6HmvMNP8UX9lOHkK3Kd45eh/EV6P4e1zwt4iKW8xfTrxuNruCjH2NCyvHQ/h1PxY6WeYCu7Tjb1SNu28a3seBNFHIPXoa3LLxhYXGFmzCx9elZVz4HlxutbpHHYNxWDe6LqFgSZrZ9o/iAyPzpvE5nhP4iuvPX8UdnscDiPgdn9x6YTaalbMhMc8LjBHUEV4z48+Hb6QX1HS0Z7MnLxjkx//WrTtb65snD28zxn2PFdPp/i9JYzb6pCGjYbS4GQR7iuujm+HxK5Kq5X36FUKWJwFT2lF8y6o8b8M+JbzwzqaXNsxMZOJIz0Za+idF1m013TIr6zkDRuOR3U9wa8U8e+EY9Mk/tbSyJNNnbnZz5Z9D7VT8CeLpfDOrKkrk2E5xKueF/2q9CjV9m+V7HpZhg6eY0PrNBe8vx8n5n0PRTIZUnhSWNgyOAysOhFPr0D4wKKKKACiiigAooooAKR3WNGdiAqjJJ7Clrh/id4hOj+HvssL4ubs7Bg8he5qZyUYuTN8NQlXqxpR3Z5f4+8Tv4i15/LY/ZLclIl9fU1zljqDaZcC5iRGnX/AFbMM7G9cetVie5rT8P+G9R8S6gLeyiJUH55CPlQeprgpRdSfOz3eIsf/Z+FjgcN8Ul+H/BM+SS71S9Lu0lxcytyTlmY16F4Z+El7fhLjWZDawHnyl++R7+lei+FfAumeGYFZUWe7I+adxz+HpXVV3KPc+JoYBfFV1Zj6J4X0fw/EE0+yjjbHMhGXP1Jp2sa9baTGQx3zkfLGP61U8Q+I001Db25D3J6/wCxXAs095cZYtJK5+pNeNmWbKg/ZUdZfl/wT6XA5bzpTmrRLOpavd6pNvuJDtzwi9BU2l+H73VCCibIu8jdPwrodD8JKoW5vxluoi7D611qIsahUUKo6AVx4XJ6ld+2xb36dfmdOIzGFJezoL/IxdN8LWFjh3Tz5R/E/I/AVtgBQAAAB0ApaK+jo0KdGPLTjZHj1Ks6jvN3CiiitTMKrXthaajbtBeW8c8TdVkXIqzRQDV9GeXeJPhBaXCvPocpt5evkyHKH6HqK8l1bRdR0S7NvqFs8Mg6Ejg+4NfVdZ+r6Jp+uWbW1/bpKhHBI5X3BqXE4K+AhPWGjPEfB/xL1DQWjtL9murAcYbl4x7H09q9w0vVrHW7FbuxmWWFx26j2Irwvxn8Orzw47XVpuuLD+8Byn1rD8M+KdQ8Mags9rITET+8hJ+VhSvbRnNSxNTDy9nV2PoTUfDGn3+WEfkyn+OPj8xXGap4dvdMJZl82H++v9a7bw74jsfEumJeWbjPSSMnlD6GtZkV1KsoIPY15+LyrD4lXS5X3R9LhcxqU0rO8TyBLh0hlgOHglXbJE3IYfSvONVsG0+/eEj5M5Q+q173rfhKOYNcWICydTH2P0rzTxJpTz2bq0ZW4gyQCOcdxXhRhXwNVU6vwvZ9D6rLMdSm7x67o6f4UeKjdWzaJdyZkhGYCe6+n4V6hXyzpOozaRqtvewkh4nB+vqK+mtK1CLVdMt76E5SZAw9q+mw1TmjZ9Dxs+wXsK3tYfDL8y5RRRXUeCFFFFABRRRQAjMFUsxAAGST2r53+IOvDXfFE7wyb7aD91ER0IHU/nmu6+KXjE2UH9hWMmJ5h/pDqeVX+7+NePQxNPPHCoy7sFH1NcWLntBH0nDVKMqk672jp8zd8J+ErzxVqIhiBS2Q5mmI4Uf419BaLodjoGnpZ2MIRFHzN3Y+pqLw3o1voeh29pBGEwgZyOrMRyTWtXTShyRseFjKv1jEzrvd7egVg+I9dXS7fyoiDcuPlH933rR1XUY9MsXuJOo4Uepry+6uZr67eaQlpHNeVm+YfV4ezp/E/wADry/B+2lzz+FfiNAmvLnA3STSN+JNegaB4cj02NZpwHuT37LUXhfQFsIBd3C5uHHAI+4P8a6SssqyxU0q9Ze89vL/AIJpj8dzv2VP4fz/AOAFFFFe8eSFFFFABRRTXdY0Z3ICqMkntQASSJFGzyMFRRksxwAK4nV/inoGmytFC8l5IvXyRlfzNeffEDxxPrt9JYWcpTTomI+U480jufauEriq4pp2gfV5fw/GcFUxLevRfqeuP8aE3fu9IYr/ALUoqza/Gawc4udNuEHqhDV41RWCxNTueo8iwLVuW3zZ9O6PrmleKNOaW0kWaI/LJGw5HsRXlPxD+HZ00yatpMZa0JzLEOsfuPas34X309r4xghjZvLuAUdR0I9a99dFkRkdQysMEHuK7qU/aQuz4vO8rhRq+yvpa6fU+YfDPiW98Maql5asSnSWI9HX0r6Q0TWbTXtLhv7N90cg5HdT6GvE/iR4HPh+9Oo2MZ/s6duQP+WTen09KqfDzxe/hzV1hmcmwuGCyAnhT2arTtofN4erLDVPZVNj6HrD17w9DqsRkjAS6A4b+97GtqORJY1kjYMjDII7inVNajCtBwmrpnu0qsqUlODsz5h8R6XJpOszQSRlMnIBFen/AAg10T6fPo80g8yE+ZECeqnrUvxd0VLjSIdUjjHmwNtdgOqmvLPDOoyaXr1tcROUO7bke9eb72Efe35H2l1mmXdpL80fTtFZ+j6pHqtgk68P0dfQ1oV6lOpGpFTi7pnxM4uEnGW6CiiirJCsjxLrkPh/Q7i/lIyi4Rf7zdhWvXh/xd8Qm81dNIhf9zbcyAd2P+FJuyMMTW9lTcupwN5ez6lfz3lw5aWVizE+9b3gPT/7S8YWMRGVR/MP4VzKA7frXpHwethJ4kuZyM+VBj8z/wDWrgfvVkfW5Ovq2ROp1ab+/Q9uoorH8Saj/Z2kSFTiWX5E/HvXZWqxpU3Ulsj5ynB1JqEd2ch4o1U6hqDRRtmCL5R7n1qz4S0YXdx9smX91EflB7muftbeS8u44EGWdsV6rYWkdjZRW8YwFHP1r5jLaMsbiZYmrsn+PRfI9zG1FhaCoQ3ZZooor6s8AKKKKACiiigArkfiPqzaV4RuPLbbJP8AulI9+tddXl/xmlI0zT4h0aUk/lWdZ2g2d+WUlVxdOMtr/lqeN0qqWYKoJJOABSV0Pga2ju/GWnRSqGTzM4PsM15UVzNI/RK1RUqcqj6Jv7i1bfDrxJdWi3CWWFYZAY4P5VUm8EeI4JRG2lzlj0wMivpQDAwOlFd/1SHc+OXEmJu7xVvmec/DzwFLoch1PUgBdsuI4/7g9/evRqKK3hBQXKjxcViqmKqurUerKmp6db6tp01jdIHhlXawP86+Z/EuhT+HdbnsJwcK2Y2/vL2NfUdef/FTw0NV0P8AtGBM3NoMnH8Sd6clc8rHUPaQ5luiD4UeKTqemNpNzJm4tRmMk8sn/wBavR6+W/Desy6Br1rfxk/I43j1XuK+n7e4juraK4hYNHKodSO4IzRF3QsDW9pT5XujN8UWI1Hw1f2xGS0Rx9RXzJlopM9GU/qK+r5U8yF0PRlIr5d1q3+y63ewf3JmA/OuPGxukz7rhmo2qlP0Z6t4V1k2d1C5b9xcKNw+o4NenAhgCDkGvDNEkMmjWrHsmPy4r1jwtqX2/S1RjmSL5WrysmxXLOWFl52/VHDnOGSl7WPozcooor6M8Ep6rfppmk3V7IQFhjL8+uOK+Wr25l1HUZrhyWkmkLfXJr3H4u6obLwolqjYe7l2/wDARyf6V5N4I0r+1/FljbMMoH3v9BzUS1djyMfJzqxpIs+KtJGiw6RZkYkNr5snH8TH/wDVXZ/BeMebqcnfCD+dZfxgTb4ntscD7MAPzNa/wXYf8TRe/wAh/nXHH/eD9FnFQyJRXZfmetV574xv/tOqC3U5SAY/E1308ohgeRuijNeS3cxubuaY9Xct+tcGf1+WjGkvtP8ABHj5TSvUdR9DpvBWn+ZcyXrjhPlX613FZfh6z+x6NAhGGYbm+prUr0Muw/sMNGPXd/M48ZV9rWlIKCQBknAorgPir4huNH0GO2tXMct0xUuOoUda7mcVWoqcHN9Dpbnxb4fs5jFPq1skg6ruzj8qh/4Tfwz/ANBi2/M/4V8zMxdizEknqT3pKjnPKeZz6RPpr/hN/DP/AEGLb8z/AIUf8Jv4Z/6DNt+Z/wAK+ZaO1HOL+0p/yo+mx438NHprFt+Z/wAK86+K2uaXq9pYLp97FcFHJYJnjivLlGBS1xVcRzJxSP0XJcnlFQxVWXvb29QrovA11BZeMLC4uZVihRiWdjgDg1ztFc0XytM+nrUlVpypvRNWPpn/AITDw9/0F7X/AL7pR4u8PMwA1e1yf9uvmWiur65LsfO/6s0f53+B9YxTRzxrJFIsiNyGU5Bp9eMfCbxHcR6o2jTSM8EqlowT90ivZ666dRTjzHzWPwcsJWdKTuFMmiSeF4pAGR1KsD3Bp9FaHGfL/izR20PxJeWRGEVyye6npXsfwn1o6l4V+xyNmWycx8nnYeR/UfhXN/GfSQstlqiL97MTn9RWN8ItUNp4sa0ZsR3URXH+0OR+mahaM8al+4xfL0f6nvVfNXjWMReMdTUdPOz+gr6Vr5s8ckN4z1P/AK6/0Fc+L+FH3nDTaxEvT9UdZoVoZPBFheKPuSPE/wD30SP510HhO/8AsmrLGxxHMNp+tHgOy+1/DJ4iMlnkZfqDWNE5guUccFGBr5vHReExVOvHZ2f+Z0TksR7ak+ja/wAj2CiobScXNpFMOjqDRX1yaauj5Vqzszxr4z3xl1uysgeIYd5+rH/6wpfgxp4k1a9viP8AVJsB9zWD8Ubgz+PL0ZyIgif+Oiu++DNsE8O3U+OZJsZ+lT9o8an7+NbfQxPjNAV1XTp8cPEy/kR/jTfg1cbdXv4P78SsPwJ/xrb+MtkZNFsrwD/VTFCfZh/9YVxPwxvhZeNIFY4WZGj/AK/0rjl7uIufpFD9/krit0n+Due2eJZzb6HcMOrDb+decWMP2i/t4f78iqfzruPGsm3SFT+84rlvDMXm+ILYdlJb8hXiZt++x9Ol6fizzcv/AHeEnU9T01FCIFAwAMUtFFfVHghXHfEXwvL4k0EC1Gbu3O+Nf7w7iuxooInBTi4vqfJlzZXNpO0NxBJHIpwVZSCKi8t/7jflX1nJbQSnMkEbn1ZQaZ9gs/8An1g/79io5TzHlnaX4Hyf5b/3G/KjypP7jflX1h9gs/8An1g/79iuU8d+INO8LaQxjtrdr6YFYU2Dj/aPsKOUmeXqEXKU9F5Hz6PTvS0yWaSeZ5pHLSOSzMe5NKhyK4atG15I+04e4llWlTwVWN3tf0HUvWkrpfAUMc/jTT45o0kjZjlXUEHg9jXPFczsfbV6qpU5VGr2TZzeD6GgKx6KSfpX1L/Y2l/9A2z/AO/C/wCFKukaajBk0+0Vh0IhUH+Vdf1N9z5v/WeP/Pv8f+AeY/Crwlcw3La3exNEoXbArDBbPevW6AABgdKK66cFCPKj5zG4ueLrOrMKKKKs5DjvibYC+8E3ZAy0GJV/Dr+leGeGL06f4m065BxsnXP0Jx/WvpPX7cXfh+/gIz5kDr+lfLCMY5VcdVYGokeRmC5asZr+rH1sHBi39tua+YvEs4ufEuoyg5DTt/PFfRDX6xeFDeseBa7s/hXzPK7XFy8h5aRyfzNcuMeiR+gcMQu6lT0R9B/Di38nwJYKR/rAzH8WNclqsH2bVLmLoFc4r0fw9Z/YPDun2uMGO3QH645riPFcXla7Kf7/AM1eZntK+GhLs/0OLBVufGVH/Nd/idf4VnM+hRZPKErRVDwPJu0+eP8AuyZ/MUV6mX1PaYWnLyPMxkeWvNeZ4l4/bf461cntOR+QFet/CRQvgtCO8rH9a8l+ICbPHWrA95yfzANes/CRw3gtAP4ZWFdK3Pn8L/vUvn+Zs+PNN/tTwbqMKrl0j81PqvP9K+etMu20/VbW6U4MUqt+Gea+pnRZI2RhlWBBHqK+ZPE+ktoviO9sSCFjkJT3U8j9K5cXGzU0foXDlZThUw8vX9H+h7V4tuVutJsZkOVkAcfiKzfBy7teU+kbGuf0bWP7U8GWsLtma0kMZyeduOK6Dwc23XlHrGwr5+vJSzWEvQylQlQwtSk+lz0WiiivrT5kKKKKACiimSyxwQvLK4SNAWZicAAUAUdc1m10HSpr+6cBIxwO7HsBXzX4h1268Q6xNf3LE7jhF7KvYVufEDxi/ibVTFAxFhAcRrn7x/vGuOrOTueFjcT7WXLHZBUsaP5fmbTszjPbNWNI0q61rU4bC0jLyytj6DuTXoPxB8PW3hvwzpNjbgFg5Mj92bHJrGsv3bPV4WpSlmMJdP8AgHm9dR8Pf+R407/fP8jXL11Hw9/5HjTv98/yNcVP40fqmO/3Wp/hf5H0ZRRRXrn5mFFFFABRRRQBDdjdaTA90P8AKvk+cBbiQejkfrX1hdtts5mPZCf0r5OmIaeQ+rn+dRI8rM/s/M9t8Uat9h+FVlGGxLdwIg+mOa8t8L6adW8S2FmASHlUt/ug5P6VreNdX+1w6VpqN8lnaqrc/wARHNdD8HtHMupXOqyL8kKeXGSP4j1/SuKb9pWSXQ/RsEvqOUupLeSv9+iPZQAAAOgrz/xquNXQ+sYr0CvPvGjZ1hR6RiufPP8AdH6o+fyv/eF6M0PArHbdr2+U0UeBVOy7bt8oorbKP9yh8/zZnmP+8y/roeU/FK3MHju8bGBKqOP++RXd/Bi5D6Bd2+eY5s49jWH8abDy9VsL4DiWIoT7g/8A16i+DWoCLW7uyJ4mj3L9RXftI+ah7mNa7ntteU/F/QN8VvrUKcr+6mwO3Y16tVTU9Ph1TTZ7KdQY5UKn296KkOeLifR4HFPC141V039D5q0LUWsL9QzEQyfK4z+teo+GphFr1qc8McfmK8r1zSZ9E1eexnUho2O3PcdjXVeEdZ8xoFdv31synnuoNfL4yk6daFf+Vq/3n22PpRr0XOGzX5nvNFNjcPGrg5BGRTq+rPz4KKKKACvH/in433s+gadL8qn/AEmRT1P93/Guo+InjNfDumm0tXB1C4Uhf9getfP8jtLIzuxZ2OST1JqZPoeZj8Vyr2cd+o2nIjSSKiKS7HAAHJptes/C3wT5jLruoxfKvNsjDqf7xqErnm0KMqs+VHU/DnwWvhzTBd3aA6jcDLf9M17KP61ifGf/AI8tN/32/lXqdeWfGf8A48tN/wB9v5Uq+lNn2uR0408ZTjHb/gM8erqPh7/yPGnf75/ka5iun+Hv/I8ad/vn+RrzaXxo+8x3+61P8L/I+jKKKK9g/MwooooAKKKKAMzxDci08O6hOTjZA5/SvllRuavoX4o6gLLwVcoDhrgiIfj1/Svn5RtHvXPXqcqKweXSzDHQp/ZjqyVRLdTqo3PI5AHck19I+DdEGg+GbW0KgSld8p9WNeU/C7wwdV1j+0rhM21ocjI4Z691rPC07LnZ9HxBi05RwtPaO/6L5BXmviqXzddmH935a9JZgqlj0AzXk2pT/adSuJc/eckV5nEFS1CMO7/I4Moheq5dkdl4Ij26bNJ/ekx+lFX/AAvbm30KEHq+Xor08vp+zwsI+Rw4uXNXk/M5z4s6Wb/wl9oRcvaSB+P7p4P9K8e8Hap/Y/imxuycIJAr/Q8GvpTUbNNQ025s5BlJo2Q/iK+WtTspdL1Se0kBWSGQr+Rrplvc8DHxcKkaqPq1WDqGU5BGQaWuW+H+urrnhS2ctmeACGT6jofyrqas9WElOKkupwPxL8I/21pp1G0jzeW65Kgcuvp9a8QtriWxulljJWRD0/mK+rSMjBrxD4n+EV0zURqdjHi2uCTKi/wt6j2NefjaUeXme3U+ryHMf+YSrt0/yPTfBeuQ674dt543BkQbJEzypHrXRV8z+FvE954Y1Nbm3bdE3EsXZxX0LoWvWPiDT0u7KUMCPmTuh9DW+GqqUVHqjzs2y2eFqOcdYP8ADyNOsfxNr9v4b0Wa/n5KjEad2bsK2K8w+M9vcPo9lMmTBHIQ+OxPSuh7Hg15uFNyW55Fq+q3OtalNfXblpJGzz2HoKo0UVmfNttu7HRv5civtDYOcHoa7OH4o+I7eFIYnt0jQBVVY+AK4qihaFQqzp/A7Hcf8LX8Tf8APaH/AL9//XrJ1zxfqniWKJNReNhEcrtXFc7T4+9Z1m3Bnv8ADuJn/aNPnlpcfXUfD3/keNO/3z/I1y9dh8M7OW68a2jopKwhnc+gxj+tcNL40fquYNLC1G+z/I+hKKKK9c/MwooooAKKK4jx148g8O2zWlmyyai4wAORH7n3qZSUVdm2Hw9TEVFTpq7Zyfxi1dJ7y00uNwwhBkkAPQngZrz3RtJudb1WGwtULSStgn+6O5PtVa5uZry5kuJ5DJLI25mPUmvcfhf4ai0vQE1KWL/TLwbtx6qnYf1rgSdepfofWylQybDcsdakvz7+iOr0HRrfQdIgsLdRiNfmb+8e5rSoor0ErKyPjpzlOTlJ3bM3Xrv7Ho1xLnDFdq/U15jBGZ7mOMcl2ArqvG2ob5orFDkJ87/XtVLwhYfatV85hlIRn8a+VzKX1vHxoR2Wn+Z7uDX1fCSqvr/SO+toRb20cS9EUCipaK+qSSVkeC3fUK8W+L/h029/FrUCfu5hslwOjdjXtNZuvaPBrujXGnzgbZF4PoexoaujnxFL2tNxPEPhf4lGh+IRaXD7bS9IjbJ4Vv4T/T8a+getfKOp6fcaPqs9lOpSaFyP8CK92+G/i5fEGjLaXMn+n2yhXz1dezVMX0OLAVrfuZb9DuKyvEWmLqmkTQlQzqNyjHUjtWrRRUpqpBwlsz16c3CSnHdHzXrugPaO09upMWfmT+6f8Kq6B4iv/Dt+t1ZSEc/PGT8rD0Ir1vxbpH2O9NxGn7ibt2B7ivPNS8L/AGmTzLDCyMeYycAn2r5iliZ4eq6FbdbM+8wuMp4mjarqmev+FfG+m+JrdVV1hvAPngY859vUVu6jp9tqtjLZ3cYkhkGCDXy8Rd6Ze4/e29zE3urA16N4Z+LNxahLbW0aeMcCdPvD6jvXvUsUnpM8TMMgkrzw3vR7f5dy9efBa3e4ZrXU3SMnhXXOKg/4Uo3/AEFh/wB8V6bpWuabrVuJrC7jmXuAeR9RWjXUlF6o+TngKUZNSjZnkP8AwpRv+gsP++KP+FKN/wBBYf8AfFevUU+VEfUaH8p5B/wpNv8AoLD/AL4pR8FGB/5Cw/74r16ik4p6FRwlKL5oqz9TyeH4Lpv/AH2qsU7hE5rvfDnhXTfDNs0VlGS7fflb7zVt0VMaUIu6R6dTG4irD2c5toKKKOlaHKFNd1jQu7BVAyST0rm/EHjrRfD6ss1ws1wOkMR3N+PpXj/if4g6r4hZolc2tp/zyQ8ke5rGpXjD1PUwWUYjFO6Vo93+h3PjP4nw2ayWGiOJJzw046J9PevHJ55bqd5ppGeRzlmY5JNSwWNxcQyzoh8mIZeQ8KPx9apsxY4X/wDXXH79Z3ex7OLx2CyKjyQ1qP7/AJ9kbfhbRZPEPiG2sYwfLLAyt6KOtfTMMSQQpFGoVEUKoHYCuC+Fvhb+xtG/tG5TF1djIBHKpXoFd1OCgrI+R9vWxMnXru8pfguwVXvryOxs5LiU4VBn61YPAya4HxbrP2u5+xQt+6jPzEHqa5sfi1haLn16ep1YTDuvUUenU5+6uJL27knkOXkbNei+GtN/s/S03D97J8zVyPhfSTqGoCV1/cQnLe57CvRgAAAOgrycjwrbliam72/VnoZpXStQh03/AEFooor6M8YKKKKAPOPij4MOsWP9r2Meby3U+Yq9ZE/xFeOaLrF3oGqxX1qxSWM8j1HcGvqogEYPIrxX4leAWsppNZ0yLNu5zNEo+4fUe1RJdUeZjcO0/bU9/wCtT1Hw14js/EulJeWrDdjEkfdGrZr5g8M+Jr3wxqaXVsxKE4kiJ4cV9D+HPElh4l05bqzkG7H7yIn5kPoaadzfC4pVlZ/EXtQsYtRspLeUcMOD6GvLr+ym068e3lBDKeD6j1r1usbX9DTVrbKgC4QfI39K8rNcv+sw54fGvx8j3cvxnsJcsvhZx8Gn6R4utRYatGEvIxiG5ThyPQnv+NcT4h+Gms6Kzy26fbLUch4x8wHuP8K6CSOezuSjBo5Ub8Qa7nw94kS+RbW7IWfGAxPDVwZdjIVf3FfSS2ffyfmezPEYnB/vaD5odV/kfPMFxd6dc+ZBJLbzIeqkqwrtdI+LGu2AWO78q9jHH7wYb8xXrOseDtE1xSbqyjEh/wCWiDDfnXA6p8G3BZ9MvwR2SYf1r13Rq09YM3Wa5fjFy4mNn5/o0bWnfF3RLgAXkM9q/c43LXR2vjbw5eAGLVYAT2clf514lqHw+8R6eTusHlUfxRcisKbTL+2JEtnOhHqhp/WKsfiQnk2X19aNS3o0z6cj1fTZRlL+2Ye0oqQ6hZAZN3Bj/roK+Wf36f8APRfzFHmznjfJ+Zo+tvsR/qzHpV/D/gn09Nr2kW4zLqVqo/66Cse8+IfhmzB3aisjDtEpavnoR3EpwElY/QmrdtoGr3hAg0+4cn/YNH1qb+FFLh7DQ1q1fyR6jqfxktYwV0yweRuzzHA/IVwus/EDxDrQZJbwwQn/AJZwfKPz6mr2m/C7xDfEGWJLVD3kPP5V2mkfCDTrYrJqVy9yw6ovyrStXqb6FKeUYLWNpS+//gHj9nYXmp3AitIJJ5WPRRmvRdB+FTJCb7xFOLe3Qb2hRuce57fhXqUFjpPh6yZ4oYLSCMZZsAfrXjPj/wCIMmvSNp+nO0dgpwzA4Mv/ANatI4aMdZankZnxRUjBqiuVfj/wDI8Y+I7bUZl03SIlt9ItTiKNBjzG7ufWtL4beDW17VBf3UZ+wW7A8/xt6VieEfCd34p1RYIgyWyHM02OFHp9a+jdL0y10jT4rK0jCRRrgAd/euiKPj6FOeJqOvV1/UtqoVQqgAAYAFLRXO+IfEkeno1vbMHuSOoP3KiviKdCDqVHZHtUqU6slCC1I/E+vizhaztmBncYYj+Ef41xFpazX90kEILSOf8AJpuJr25/iklkb8Sa9D8O6Eul2/myDNy45P8AdHpXy0Y1c2xPM9IL8P8Ags95yp5fRstZP+vuNDS9Oi0uxjtouwyzf3j3NXKKK+thCMIqMVZI+flJyblLdhRRRVEhRRRQAU2SNJY2jkUMjDBU9CKdRQB4p4++Gslg0uqaNGXtvvSQjkp7j2rgdG1vUPD9+t3YzNFID8y9mHoRX1SQCMEZFeb+NPhdbasZL/SNtveHLPF0SQ/0NQ49UeZiME0/aUd+3+RpeEfiNpviJEt7hltb/GDGx4c/7Jrtq+Ub/Tr/AEe8MF5BJbzIf4hj8Qa7Hwz8UtW0YJb3v+nWo4+c/Oo9m/xoUu4qGPt7tZfM9i17w/FqsRkjAS6UcN/e9jXnlxbz2NyY5VaORD3rutD8daDrqKILxIpj1hmO1gf5GtPVNHtNXg2yqN4+7IvUV5GY5VHE/vKWk/zPpMBmSprlbvH8jmdD8WmLbb6gSU6LJ6fWu0imjnjWSJw6MMgg5BrzLVdBvNKcl0Lw9pFH86h03WLzS5N1vKdndDyp/CvPw2bVsLL2OKT0+/8A4J3V8vp117Sg/wDL/gHq1MeGKUfvI0b/AHlBrntN8YWd0AtyPIk9eqmuhiminQPFIrqe6nNfR0cTSrx5qcrnjVKNSk7TViq+j6bJ9+wtm+sYqMaBpAORptrn/rmK0aK2sifaT7lWPTbGL/V2cC/SMVZVVUYVQB6AUtZ2qa9pejRGS/vYoQP4S3zH8OtMiU+smaNZGv8AibTPDdoZ9QuApP3Ixyzn2Feb+JPjCzB7fQoNuePtEo5/Af415dd3t7q16Z7maW5uJD1YlialySPOr4+MdKerOj8XePNQ8UTNECYLEH5YVPX3PrUHhLwZf+KrwLEpjtEP72ZhwB6D1NdH4P8AhZdakyXmtBra16iH+Nx7+gr2a1trLSLJLeBIre3jGAowBSt1ZjRwlSvL2lYh0TRLLQNNjsbGIJGvU92PqavySJFGXkYKo5JJrn9S8XWNoCtv/pEntwv51x2pa3eao58+QhO0a8KK8zF5vQw6tH3n5f5n02Gy2pUtdcsf66HQa54uyGt9PJ9Gl/wrk4opry4CRq0krn6kmrml6JeapKBEm2PPMjdBXoGkaHa6RDiJd0p+9I3U149LD4rM6iqVXaH9bf5npTrUMDDkp6y/rcp+H/DseloJpgGuWH/fNb9FFfU0KEKEFCmrI8KrVnVlzzeoUUUVqZhRRRQAUUUUAFFFFABRRRQBl6z4e0zXrYw6hbJJ6Nj5l+hrybxF8Ib60Lz6PL9pi6+U3DD/ABr22ik0mYVsNTq/EtT5PurG902cx3MEsEqn+JSK2dK8c+IdH2rb6hI0Y/gkO4V9F3+lWGqRGO9tIp1P99cn864nVPhDod4WezkmtHPQA7l/Kp5X0PPlgatN3pS/Q5uy+MkzR+XqemxzKepQ4z+FR3Xi/wAL337yFbiylPJVlyv6VBf/AAa1iEk2d1b3C9gTtP61g3Pw38U2xOdLdx6xsG/ka58RhYYiPLUjc1o4zH4Z3jc6C11OzvP9ROre2cGtS11C7s2DW87p9DXnjeEfEdu+f7IvVYdxE1aNnaeMLfCrpt5Ko7PCxrwauSVIPmw8j3cPxFzrlxNN/JHptr40voQBMiSj16Gp73x5ciH/AEKxRpMf8tHwK4+wsfEtzgTeH7lM/wAXAH64rd/4RbWPKDm0IJ/h3DIqVVzagrWbX3noL+z8SrxfK/u/M57V/FHja/3JHIlvGe0BwfzrjLnR9bu5TJcLJK56s75r0x9C1SM/NZTfguaj/snUP+fKb/vg0v7Vxy+KH4M56mR4Oo7uo/vPPrDwld3E4W6kW3i7t1P5V6JoFt4b8NqskFk93dj/AJbS4/QdqVND1ST7tlN+K4q3D4T1aXrAEH+0woWPzGekIfgVSyjLaDu5Xfmy1deNL2UFYI0iHr1NYl1qV5etmed3z2J4rpLbwNISDc3Kr6hBmtyz8LabaEN5ZlYd3Oaf1DMcV/GlZeb/AER1fW8FQ/hq7/rqzgbLSr2/cCCBmH94jArrdL8GwwkSXzCVuuwdK6lESNQqKFUdgMU6vSwuS0KPvT95+e33HDXzOrU0j7qGRRRwxhI0CqOgAp9FFeylbRHnbhRRRQAUUUUAFFFFABRWVd+JNFsLlre61K3hmT7yO+CKiXxf4eZgo1e0JJwP3goA2qKRWV1DKQVIyCO4paACiikZlRCzEBVGST2FAC0VFb3EN3Ak9vKskTjKupyDUtABRRRQAUUUUAFFFFABRRRQAUVFb3UF2jPbypIqsVJU5wR1FS0AFFFVr3ULTTbdp7y4jgiUZLO2KALNFQ2l1DfWsdzbyCSGRdyMO4qagAoprukSM8jBUUZLE4AqlZ63pl/HPJa3sMscBxIytwv1NAF+imxyJNGskbh0YZVlOQRTqACiiigAooooAKKKKAMu68OaLfXLXF1plrNM/wB53jBJrg/F+k6TfalB4W0PSrNb64w1zOkQ/wBHi7nPY12Pi3xJH4b0gzKvm3kzeVawDrJIen4VW8GeG5NGspbzUH87Vr1vNuZj1yeij2FAGjPead4T8PxG9ufKtbaNYg78lsDAAHcn0rHT4jaL5kf2iK/tIpCFWe4tXSPJ6fMRiqXjQC58c+DrOYB7drmSRoz0LKmVJ+hrp/E1tDdeGNSimjV4zbOdrDjhSRQBY1DVrHS9NfULy5SK1RdxkJ4x2x61x+o/ETTbrSbtYdP1Z0kgcJILJ9pyp5zjpXOzyvfeCfBcVyfMjlu41kVuQwB4z616jq6hdCv1UAAW0gAHb5TQByfgjVbXRvhVY6jeMVt4YSzkDJ6+lPHxQ0fYJHstVSLGTI1k+0D16dK5+P8A5IEP+uA/9Cr0fSEV9BslZQym3QEHv8ooAlsNUstT02PULS4SS0kXesgPGO9c2/xH0Xe/2eK+u4UJDT29q7x8dfmAwa5C3lksPAfju2tmMcVvezJCq8bFbGQPzNek+HLWG08N6fBBGqRiBcKB7UAV28XaOPDr66lz5tin32RSSvOMEdRW1FKk0KSxtuR1DKR3B6V5xpGmRXureONFVQttNtxGBwGZTkgVp+EtfMXwyF5dN+/02GSCbPXdHlR/IUAdFY+ItO1D7e0M2EsZDHO7DCgjrzWE/wATfD6szL9se2U4N0lq5iH/AALGMVyd5aS6X8F5JZN/nX0omn2/eYO2cflXRWfjG0g0mGyTwvrH2dYQmwWg2kY9M0Adguq2D6V/aa3URstnmeeG+Xb65rl2+JOkzIxtrPU7iIghZYrNyrfQ4ri3tryy+EN3bXFtPawyaliKGUYYQtJkDHYV69aRRw6VDHEioiwgBVGAOKAOI+HGowW/g7VNSnLR26XlxM+5cFVHJyPWrkXxM0qaFZ49P1Z4WG4SLZOQR69Kw9C/5Jh4r/663n8jXY+Bv+RG0X/rzj/9BFAGho+t6fr1iLzT5xLFnB7FT6EdjXEa7qXg+bxNJPeJe6rcW4CvDDG80MJHqAMZpNFY2XiPxwlv+7RMSKq8ANt61Q8A+K4NL8IWka6Bqs0sm6SWeG3DCVixyc55oA9D0HWtL1vT1n0mZHgT5CqjaUPoR2rUrz/waJ5/Gut6hDpd1YafdJGwSePZukA5OK9AoA8w+KHiRPOsfDxhv1inuk+0vFC37yPBJVSOp6cCt/S7/wAPt4XvvK0qey06CPEyS2zRlxj6ZNVfHn/IxeDv+wkf/QDW74z/AORN1b/r3agCGXxJouheGLDUBmLTZNiRHH3QTgZ9qZpHjS21u/jgs9N1FreTO27a3ZYjjvk9q4zxJEk3wm8PxSKGRpbcEHuN1erxxpFGscahUUYVQMACgDkrj4i6TDf3NpFa6jcvbSGORoLV3UMOoyBVb/haGkC7Fr9g1X7QV3iL7G+7b64x0pPh5/x/eJ/+wnJSSf8AJaIP+wW3/oQoA1dJ8c6Rquorp4+0Wt44zHDdQtEXHtkc1p2muWV7q15pkTt9qtMGVWUjg9CPWuY+JCIo8P3SqBPHqcSrIOoBzkZpurn+xPiVpWpD5YNTiNrKe28crQB2F5qVtYz2sEz4kunMcSgdSFLH9FNFcjcSNrHxZs7ZTm30e1eaT08yQFAPyJooAy9YTW7b4hz6rc6Fc6pawRquniFhtjyPmJB75rWHjXXSf+RN1H/voV29RR3VvLM8Mc0bSpyyKwJX6igDkvFWl6lqI0XX9Otv+Jhp0nnfZZDgsrDDLn1xVTUvEWv6xp02m2Xhm7guLhDE0twQEjB4JrvaKAOG1Xwbcr4K02w051a/0xkmhLdGdeSPxqG68V+Ip9MntJfB98JpIWjZkYFckYyPau/ooA8xvtPutJ+Bz2d5EY7iO3G+PPIO7pV/TvF2tJo9rFb+E793ECqjswCnjg/Sun8U6PJr/hy70yGRY5J1ADN0HOa0LC3Npp9vbMQxijVCR3wMUAcbpPg27k8GazZ6k6pf6xJJPLt5EbN90fhgUzTvEfiDSNOi0++8M3c9zAojEluQUfHAOa72igDkvBmj6haz6nq+qxrDd6lKH8lTny1A4B965fV/DmvR6lrGi2Nkz6VrF3HcG4DYWJePMB+pFeq0UAc/4m8PHWPCU2kwMEkEa+UewZelYtj4n8R2FlDa33hS8lnhQI0kDAo2OMiu6ooA5fWLC48ZeCpreS2ksLqX5o45uqOpyM/lWVbeKfEtnZJaXnhO7lnjTY0kLgq2BjIrvaKAPPNA0XVF+HGuWtxZvDeXpuXjgY/N844FdV4Ts59P8J6XaXKFJ4bZEdT2IAyK2aKAON0bQ7tPFfiee5hKWt7tET/3hjBrL0K48Q+DLE6LLoE+oWsDt9muLZhyhOQCPXmvRqKAMfQtYu9WSVrrSLnTyhwBOR830xWxRRQByXi/Sb3Udb8Mz2sJkjtL4yTEfwrsIzWt4otZr7wvqNrboXmlgZUUdzWvRQB53rGgancfD3RNPitWa6glgaSPuoDc16JRRQByXgvSr3TbvXnu4TGtzfvLFn+JT3ofSb0/FGHVRCfsS6e0Rk7btw4rraKAOU8c6XeapbaStnCZTDqMUsgHZRnJpfH2kzal4aaS1AN3ZutxDzjleTXVVjeK7a/vPDV7a6Yoa6mTy1y2MA9TQBzvwxSa+06/8RXabbnU7gtg9kUYA/nRXWaJpqaPolnp8YAEESpx69/1ooArPqSX2vXeheU2yO2WSWVXKkFyQFGORwM1WY2Hhm60/T9PsEV76baxB+bAGSxPU/jUHhZftWs+IdTPIlvTAh/2YgF/mDSS/wCnfEaFOqWFoWPsz9P0oA6hmVRlmAHuaFZWGVII9Qa4HV4yviG+n17Tb26sQF+yvBlkRMfNkDvmtae507TvAdxd6OQttJCWhKnqW4H6mgDpxIhOA6k+gNOrznWPDVlpHhSC+t1kj1TMWyUSHJkJFaXi3UpP7R0rR2+1NDMjzXYtVJdlXAA46Ak80AdmrKwypB+hoZlQZZgB7muH8O2wi8VNLptpe2mmm2PnLcAhTJnggH2qbStNg8VyXep6pvmj89oreLcQqovGcepoA6bVdRj0vR7vUWAdIImkwD97A4FS2V19rtIZWCq7oGKBs7c9q5nxfawQeHLLRLdNsV5dxW4QH+Ddub9Aaqajodjo2uaGNKRre4luCG2scNGBzkflQB3NFFFAGZrOrf2UtoFi82S5nWFVzjr3rTrg/GusPYeJNLZLOa7W0ie5dIhnB6An2rc8NW0txCdau7rz572MEKp+SNOoUD+ZoA04tVs59SuLCOUGe3CmQdhu6DPrVwkKMkgD1NcH4S8NaVd3ep6ubbJbUJBA248Kh2/zBNaBtk8TeJr+C7Z2sLDbGsSsQrORkk+tAHWAhhkEEeoppljUgGRQScDJrlPCypYal4hhhdhp1tKojVmyEO3LY9ulVfBnh+0vdLi1u/Rp7u6le5QyMSIwzEgAduDQB1epXs9nbhrWze7mY7RGjBce5J6Cn6fJdyWitfRxR3BzuSJiwX05Ncwupro/ibxFLcSHykgjmVSfbGB+Na3hizuIdNa7vS32y9czyqT9zP3VH0GKANummRFOC6g+hNDuI42djgKCTXA6ZoGnavol7rWpI7yzySyK+8jao4GPyoA9AJAGScD1pokRmKh1LDsDzXAzXV5/wqWzSSZzd3qR26OT83zvgH67a2ZNN0/wloV1qVtDm5it+ZXJZnPv+NAHTblDbdwye2arahqFvpdjLeXb7IYhljXmU0KXuhGdLLV5NdlUSJcFGAWQ8jHPArpPHFhFqWk6TYXSb57i7ij6+25/0X9aAOvhmjniWWNgVYZpRLGWCh13HoM81zupWVn4Z8KagbCLysxnGDnLHgU7wz4XstKsbO4aMy34iG+eRiWyRzQB0YIPQ01nCqWzwK4bTNWl0zw/rQVjJdLqk8FuhOSXZsqPwzn8K0phYaJ4cttM1IS3cs45iQFnlbqcUAaWn6jqN/ftusEt7FcjdJLmRz2wBwB+NFcloYtl8eWkOm2F3YItrK9wk2QHHAXj6migDYXwzrOn3d2dH1qOC1uJmn8ma337GY5bByOM1raLon9lCeaa4a6vbg7pp2GM+gA7AVrUUAc3c6R4junmjbXoYraQkYjtfnVT2BLdfwrN8U6Z9l8PaR4e0xhH5txHGjMu7CoMkkd+grtqqXP/AB92v+838qAMWDw7qNzdW8ms6ol1DbuHjgih8tSw6E8nOKl1jQLu71e31bTdQFndxQtA2+LeroSDjGR3AroKKAKGl22oQ2rx6neRXUpPDRxbAB6YyaxbHw3q+kymLT9ZjWwMpk8mW33MoJyQGzXU0UAZmoaQNQ1XTLx5cJYs8gjx95iuAfwGfzouNHFx4gtNUeXi2iZFix3bvmtOigDK0+31Iatf3N5Kv2Z9q28KnO0DqT7mtWiigDKXRYzrt1qUsnmefCsIjK8Ko6/nRoWjf2JYyWa3DSweazRKRjy1PO3+datFAHPeG9Cv9AElo19HPp4Z2hTy8OpZi3Jzz1NQv4d1S11K8uNJ1WO3ivH8ySOWHeVb1BzXT0UAYkXh1bfw7eaZDcsJ7tH8y5YZYuwwWxWnY2kdhYW9nF/q4Y1jX6AYqxRQBw19pKa18RFaOUm2toVN5Hj5WYHKL/Wu5rmPC/8AyGPEX/X4P5V09AGR4oums/DN/Mn3/KKr9TwP51gab4X1uTQ7bT7zWoxYmIB4obfa5U8ld2a6zUf+PNvqP51ZX7o+lAGVf6HFeDS4kfyrewnWURAcNtUhR+Gc/hVjWNNj1jSbiwkdkWZdu5eo96vUUAc9pel+ILOeBbnWYLi0jG0oLbazADjndU3iHRLnVXsbmyu1t7uylMkZdNynKkEEfQ1t0UAZGp6PNq+kwWdzcqHDo8zIvD4OSMds1rgYGB0oooA5m08IrB4jn1KS7MkDztcx22zASRgAWJ78Dj61Y1vQbq/1C11DT78Wl3bqyAvHvVlPtkVvUUAYGi6DeWeq3Op6nfpeXUsSwqUi2BFBz0ye9Fb9FA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EAZABkAAD/2wBDAAgGBgcGBQgHBwcJCQgKDBQNDAsLDBkSEw8UHRofHh0aHBwgJC4nICIsIxwcKDcpLDAxNDQ0Hyc5PTgyPC4zNDL/2wBDAQkJCQwLDBgNDRgyIRwhMjIyMjIyMjIyMjIyMjIyMjIyMjIyMjIyMjIyMjIyMjIyMjIyMjIyMjIyMjIyMjIyMjL/wAARCAE5APc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pskiQxmSR1RFGSzHAFcB4i+KmmaZvg04fbLgcbh9wfj3qZzjBXkzow+FrYiXLSjc9AJCgkkADuawtU8ZaDpGRc6hEXH8EZ3H9K8N1rxxrmuMwnu2jiPSOL5RWJbWV5qEu23glnc/3VJrkli+kEfQ4fhyy5sTO3kv82ev3/wAZNOiJWy0+aY9mkYKP61z118YtZkz9mtLaEdsgsaytO+GPiO+AZ7ZbdD3lbB/KuktPgzKQDd6mqnuI1qebET2N/Z5NhtJNSfzf5aHOyfFPxTITi7iT/dhX/Coh8TfFQOf7RH/fpf8ACu8i+DekqP3t9csfbAqU/B7RMcXV1+Yo9lX7/iH1/J1pyL/wE4iD4r+Joz880Eo/2oh/Stez+M18hAvNNhkHcxsVP9a1p/g1p7Z8nUZ1/wB5Qaxb34OajGCbS9im9mG00cuIiHtslq6NJfJo6nTvi3oV2QtzFPase7DcPzFdhp+t6ZqiBrK9hmz2Vxn8utfP2peBfEOlgtNp7ug/jj+YVhJLdWMwKPLBIvoSpFCxM4/GhTyLCV1zYap+q/zPq2ivBtC+KWs6YVjvCLyAdQ/3gPrXqvh/xvo/iFQsE4iuMcwycH8PWumnXhPY8LGZTicLrJXXdHSUUUVseaFFFFABRRRQAUUUUAFFFFABRRRQAUUUUAFFFFABWD4k8Wab4ZtTJdyhpiP3cCn5mrI8b+Pbfw3C1ralZtRYcL1Efuf8K8Mvb291i/a4uZJJ7mU9+ST6CuatiOT3Y7nvZXk0sTarW0h+L/4Bt+JvHOq+JJmV5TBaZ+WCM4GPf1rP0Tw1qviGcR2Fq7rn5pCMKv1Nd34P+Fj3IjvtdBSI8rbA4Zv970+let2lnbWFslvaQpDCgwEQYArGFCdR81RnpYrOaGDj7DBxTt93/BPPdB+EdhaBZtWmN1L1MacID/Wu+stMsdOjEdnaQwqP7igfrVuiuyFOMNkfMYjGV8S71ZN/l9wUUhZR1YD6mkDoejr+dWcw6iiigAoozjrSb1/vD86AFIyMGsbVvCmi6zGVvLCIsf40G1h+IrZBB6Gik0noy4VJ05c0HZnjfiH4RXNurz6NP9oUc+S/Dfge9ecT295pd4Y5o5be4jPQgqQa+q6xtf8AC+l+I7YxX1upcD5JV4dfoa5amFT1hoz6DBcQVIe5iFzLv1/4J5d4S+KdzYGO01rdPbZwJ/40+vqK9isr611G1S5tJkmhcZDIcivn7xZ4E1HwxKZcG4sSflmUdPZvSq3hXxff+F7wNC5e1Y/vIGPB9x6Gs6deVN8tQ7MXlNDG0/b4Nq/bo/8AJn0lRWXoOvWXiHTkvLKTIP3kP3kPoa1K7k01dHyU4ShJxkrNBRRRTJCiiigAooooAKKKKACiiigAri/HvjaPw3ZfZrVlfUZgQg/55j+8a2fFPiK38NaLLeykGTG2JM8s3avnLUL+61jUpbu4ZpJ5mz69egFc2Ircnux3Z7uTZZ9Zn7Wr8C/Fjf8AS9Wv/wCOe5mb6kk17Z4G+H0GiQpfaiiy3zDIU8iP/wCvWB4ds9G8Aaauq67Ip1SVcx245dB9PWsHxF8VdW1Vnh0//Qbc8ZU5cj69qijRUffnuRnvENNXw9F+6u3X/gfmey6p4k0fRUJvr6KIj+HOSfwrhdV+MtjCWTTbN5yOjyfKK8cLXV9c5YyzzOfUsxrqtI+GfiPVQrm1+yxH+Oc7f06108zex8c8ZXqu1JFu/wDi14iuyRC0Vsv+wvP51z9z4x8QXZJm1S4IPYNgV6HbfB2ytIvO1XVsKvLCNcD8zVa50HwraEx2Ni9ww482Zzj8q5cTi6WGV6krfmb0Mux+Jen5nnK6lq11JtW7uZGPYOTWvZ6Zr82Ge8mhU/3pDmuogtLe1z5ECRg/3RWrZ6Pf35HkWzsv94jA/OvCqZzXqy5MPH9T3KHDtKkufEzv87IxLG31Czwx1i8Yj0fArd/tzU/KEZvJSB3J5rctvA9w2Dc3CJ6hBk1Ne+Almhxa6i8EmOpjDCksLmlfWUmvnb8juVTL8OrQjf8ArzOVa/u263En/fVM+13H/PeT/vo1Bq/w/wDGFsGe0vo7tB0Efyt+RrhL+XxBpkxivjdW8g7SLj+lJ5LinrKf4s56nEFClo6TX3Hoq392vS4k/wC+qtw+INTg+7dOR6HmvMNP8UX9lOHkK3Kd45eh/EV6P4e1zwt4iKW8xfTrxuNruCjH2NCyvHQ/h1PxY6WeYCu7Tjb1SNu28a3seBNFHIPXoa3LLxhYXGFmzCx9elZVz4HlxutbpHHYNxWDe6LqFgSZrZ9o/iAyPzpvE5nhP4iuvPX8UdnscDiPgdn9x6YTaalbMhMc8LjBHUEV4z48+Hb6QX1HS0Z7MnLxjkx//WrTtb65snD28zxn2PFdPp/i9JYzb6pCGjYbS4GQR7iuujm+HxK5Kq5X36FUKWJwFT2lF8y6o8b8M+JbzwzqaXNsxMZOJIz0Za+idF1m013TIr6zkDRuOR3U9wa8U8e+EY9Mk/tbSyJNNnbnZz5Z9D7VT8CeLpfDOrKkrk2E5xKueF/2q9CjV9m+V7HpZhg6eY0PrNBe8vx8n5n0PRTIZUnhSWNgyOAysOhFPr0D4wKKKKACiiigAooooAKR3WNGdiAqjJJ7Clrh/id4hOj+HvssL4ubs7Bg8he5qZyUYuTN8NQlXqxpR3Z5f4+8Tv4i15/LY/ZLclIl9fU1zljqDaZcC5iRGnX/AFbMM7G9cetVie5rT8P+G9R8S6gLeyiJUH55CPlQeprgpRdSfOz3eIsf/Z+FjgcN8Ul+H/BM+SS71S9Lu0lxcytyTlmY16F4Z+El7fhLjWZDawHnyl++R7+lei+FfAumeGYFZUWe7I+adxz+HpXVV3KPc+JoYBfFV1Zj6J4X0fw/EE0+yjjbHMhGXP1Jp2sa9baTGQx3zkfLGP61U8Q+I001Db25D3J6/wCxXAs095cZYtJK5+pNeNmWbKg/ZUdZfl/wT6XA5bzpTmrRLOpavd6pNvuJDtzwi9BU2l+H73VCCibIu8jdPwrodD8JKoW5vxluoi7D611qIsahUUKo6AVx4XJ6ld+2xb36dfmdOIzGFJezoL/IxdN8LWFjh3Tz5R/E/I/AVtgBQAAAB0ApaK+jo0KdGPLTjZHj1Ks6jvN3CiiitTMKrXthaajbtBeW8c8TdVkXIqzRQDV9GeXeJPhBaXCvPocpt5evkyHKH6HqK8l1bRdR0S7NvqFs8Mg6Ejg+4NfVdZ+r6Jp+uWbW1/bpKhHBI5X3BqXE4K+AhPWGjPEfB/xL1DQWjtL9murAcYbl4x7H09q9w0vVrHW7FbuxmWWFx26j2Irwvxn8Orzw47XVpuuLD+8Byn1rD8M+KdQ8Mags9rITET+8hJ+VhSvbRnNSxNTDy9nV2PoTUfDGn3+WEfkyn+OPj8xXGap4dvdMJZl82H++v9a7bw74jsfEumJeWbjPSSMnlD6GtZkV1KsoIPY15+LyrD4lXS5X3R9LhcxqU0rO8TyBLh0hlgOHglXbJE3IYfSvONVsG0+/eEj5M5Q+q173rfhKOYNcWICydTH2P0rzTxJpTz2bq0ZW4gyQCOcdxXhRhXwNVU6vwvZ9D6rLMdSm7x67o6f4UeKjdWzaJdyZkhGYCe6+n4V6hXyzpOozaRqtvewkh4nB+vqK+mtK1CLVdMt76E5SZAw9q+mw1TmjZ9Dxs+wXsK3tYfDL8y5RRRXUeCFFFFABRRRQAjMFUsxAAGST2r53+IOvDXfFE7wyb7aD91ER0IHU/nmu6+KXjE2UH9hWMmJ5h/pDqeVX+7+NePQxNPPHCoy7sFH1NcWLntBH0nDVKMqk672jp8zd8J+ErzxVqIhiBS2Q5mmI4Uf419BaLodjoGnpZ2MIRFHzN3Y+pqLw3o1voeh29pBGEwgZyOrMRyTWtXTShyRseFjKv1jEzrvd7egVg+I9dXS7fyoiDcuPlH933rR1XUY9MsXuJOo4Uepry+6uZr67eaQlpHNeVm+YfV4ezp/E/wADry/B+2lzz+FfiNAmvLnA3STSN+JNegaB4cj02NZpwHuT37LUXhfQFsIBd3C5uHHAI+4P8a6SssqyxU0q9Ze89vL/AIJpj8dzv2VP4fz/AOAFFFFe8eSFFFFABRRTXdY0Z3ICqMkntQASSJFGzyMFRRksxwAK4nV/inoGmytFC8l5IvXyRlfzNeffEDxxPrt9JYWcpTTomI+U480jufauEriq4pp2gfV5fw/GcFUxLevRfqeuP8aE3fu9IYr/ALUoqza/Gawc4udNuEHqhDV41RWCxNTueo8iwLVuW3zZ9O6PrmleKNOaW0kWaI/LJGw5HsRXlPxD+HZ00yatpMZa0JzLEOsfuPas34X309r4xghjZvLuAUdR0I9a99dFkRkdQysMEHuK7qU/aQuz4vO8rhRq+yvpa6fU+YfDPiW98Maql5asSnSWI9HX0r6Q0TWbTXtLhv7N90cg5HdT6GvE/iR4HPh+9Oo2MZ/s6duQP+WTen09KqfDzxe/hzV1hmcmwuGCyAnhT2arTtofN4erLDVPZVNj6HrD17w9DqsRkjAS6A4b+97GtqORJY1kjYMjDII7inVNajCtBwmrpnu0qsqUlODsz5h8R6XJpOszQSRlMnIBFen/AAg10T6fPo80g8yE+ZECeqnrUvxd0VLjSIdUjjHmwNtdgOqmvLPDOoyaXr1tcROUO7bke9eb72Efe35H2l1mmXdpL80fTtFZ+j6pHqtgk68P0dfQ1oV6lOpGpFTi7pnxM4uEnGW6CiiirJCsjxLrkPh/Q7i/lIyi4Rf7zdhWvXh/xd8Qm81dNIhf9zbcyAd2P+FJuyMMTW9lTcupwN5ez6lfz3lw5aWVizE+9b3gPT/7S8YWMRGVR/MP4VzKA7frXpHwethJ4kuZyM+VBj8z/wDWrgfvVkfW5Ovq2ROp1ab+/Q9uoorH8Saj/Z2kSFTiWX5E/HvXZWqxpU3Ulsj5ynB1JqEd2ch4o1U6hqDRRtmCL5R7n1qz4S0YXdx9smX91EflB7muftbeS8u44EGWdsV6rYWkdjZRW8YwFHP1r5jLaMsbiZYmrsn+PRfI9zG1FhaCoQ3ZZooor6s8AKKKKACiiigArkfiPqzaV4RuPLbbJP8AulI9+tddXl/xmlI0zT4h0aUk/lWdZ2g2d+WUlVxdOMtr/lqeN0qqWYKoJJOABSV0Pga2ju/GWnRSqGTzM4PsM15UVzNI/RK1RUqcqj6Jv7i1bfDrxJdWi3CWWFYZAY4P5VUm8EeI4JRG2lzlj0wMivpQDAwOlFd/1SHc+OXEmJu7xVvmec/DzwFLoch1PUgBdsuI4/7g9/evRqKK3hBQXKjxcViqmKqurUerKmp6db6tp01jdIHhlXawP86+Z/EuhT+HdbnsJwcK2Y2/vL2NfUdef/FTw0NV0P8AtGBM3NoMnH8Sd6clc8rHUPaQ5luiD4UeKTqemNpNzJm4tRmMk8sn/wBavR6+W/Desy6Br1rfxk/I43j1XuK+n7e4juraK4hYNHKodSO4IzRF3QsDW9pT5XujN8UWI1Hw1f2xGS0Rx9RXzJlopM9GU/qK+r5U8yF0PRlIr5d1q3+y63ewf3JmA/OuPGxukz7rhmo2qlP0Z6t4V1k2d1C5b9xcKNw+o4NenAhgCDkGvDNEkMmjWrHsmPy4r1jwtqX2/S1RjmSL5WrysmxXLOWFl52/VHDnOGSl7WPozcooor6M8Ep6rfppmk3V7IQFhjL8+uOK+Wr25l1HUZrhyWkmkLfXJr3H4u6obLwolqjYe7l2/wDARyf6V5N4I0r+1/FljbMMoH3v9BzUS1djyMfJzqxpIs+KtJGiw6RZkYkNr5snH8TH/wDVXZ/BeMebqcnfCD+dZfxgTb4ntscD7MAPzNa/wXYf8TRe/wAh/nXHH/eD9FnFQyJRXZfmetV574xv/tOqC3U5SAY/E1308ohgeRuijNeS3cxubuaY9Xct+tcGf1+WjGkvtP8ABHj5TSvUdR9DpvBWn+ZcyXrjhPlX613FZfh6z+x6NAhGGYbm+prUr0Muw/sMNGPXd/M48ZV9rWlIKCQBknAorgPir4huNH0GO2tXMct0xUuOoUda7mcVWoqcHN9Dpbnxb4fs5jFPq1skg6ruzj8qh/4Tfwz/ANBi2/M/4V8zMxdizEknqT3pKjnPKeZz6RPpr/hN/DP/AEGLb8z/AIUf8Jv4Z/6DNt+Z/wAK+ZaO1HOL+0p/yo+mx438NHprFt+Z/wAK86+K2uaXq9pYLp97FcFHJYJnjivLlGBS1xVcRzJxSP0XJcnlFQxVWXvb29QrovA11BZeMLC4uZVihRiWdjgDg1ztFc0XytM+nrUlVpypvRNWPpn/AITDw9/0F7X/AL7pR4u8PMwA1e1yf9uvmWiur65LsfO/6s0f53+B9YxTRzxrJFIsiNyGU5Bp9eMfCbxHcR6o2jTSM8EqlowT90ivZ666dRTjzHzWPwcsJWdKTuFMmiSeF4pAGR1KsD3Bp9FaHGfL/izR20PxJeWRGEVyye6npXsfwn1o6l4V+xyNmWycx8nnYeR/UfhXN/GfSQstlqiL97MTn9RWN8ItUNp4sa0ZsR3URXH+0OR+mahaM8al+4xfL0f6nvVfNXjWMReMdTUdPOz+gr6Vr5s8ckN4z1P/AK6/0Fc+L+FH3nDTaxEvT9UdZoVoZPBFheKPuSPE/wD30SP510HhO/8AsmrLGxxHMNp+tHgOy+1/DJ4iMlnkZfqDWNE5guUccFGBr5vHReExVOvHZ2f+Z0TksR7ak+ja/wAj2CiobScXNpFMOjqDRX1yaauj5Vqzszxr4z3xl1uysgeIYd5+rH/6wpfgxp4k1a9viP8AVJsB9zWD8Ubgz+PL0ZyIgif+Oiu++DNsE8O3U+OZJsZ+lT9o8an7+NbfQxPjNAV1XTp8cPEy/kR/jTfg1cbdXv4P78SsPwJ/xrb+MtkZNFsrwD/VTFCfZh/9YVxPwxvhZeNIFY4WZGj/AK/0rjl7uIufpFD9/krit0n+Due2eJZzb6HcMOrDb+decWMP2i/t4f78iqfzruPGsm3SFT+84rlvDMXm+ILYdlJb8hXiZt++x9Ol6fizzcv/AHeEnU9T01FCIFAwAMUtFFfVHghXHfEXwvL4k0EC1Gbu3O+Nf7w7iuxooInBTi4vqfJlzZXNpO0NxBJHIpwVZSCKi8t/7jflX1nJbQSnMkEbn1ZQaZ9gs/8An1g/79io5TzHlnaX4Hyf5b/3G/KjypP7jflX1h9gs/8An1g/79iuU8d+INO8LaQxjtrdr6YFYU2Dj/aPsKOUmeXqEXKU9F5Hz6PTvS0yWaSeZ5pHLSOSzMe5NKhyK4atG15I+04e4llWlTwVWN3tf0HUvWkrpfAUMc/jTT45o0kjZjlXUEHg9jXPFczsfbV6qpU5VGr2TZzeD6GgKx6KSfpX1L/Y2l/9A2z/AO/C/wCFKukaajBk0+0Vh0IhUH+Vdf1N9z5v/WeP/Pv8f+AeY/Crwlcw3La3exNEoXbArDBbPevW6AABgdKK66cFCPKj5zG4ueLrOrMKKKKs5DjvibYC+8E3ZAy0GJV/Dr+leGeGL06f4m065BxsnXP0Jx/WvpPX7cXfh+/gIz5kDr+lfLCMY5VcdVYGokeRmC5asZr+rH1sHBi39tua+YvEs4ufEuoyg5DTt/PFfRDX6xeFDeseBa7s/hXzPK7XFy8h5aRyfzNcuMeiR+gcMQu6lT0R9B/Di38nwJYKR/rAzH8WNclqsH2bVLmLoFc4r0fw9Z/YPDun2uMGO3QH645riPFcXla7Kf7/AM1eZntK+GhLs/0OLBVufGVH/Nd/idf4VnM+hRZPKErRVDwPJu0+eP8AuyZ/MUV6mX1PaYWnLyPMxkeWvNeZ4l4/bf461cntOR+QFet/CRQvgtCO8rH9a8l+ICbPHWrA95yfzANes/CRw3gtAP4ZWFdK3Pn8L/vUvn+Zs+PNN/tTwbqMKrl0j81PqvP9K+etMu20/VbW6U4MUqt+Gea+pnRZI2RhlWBBHqK+ZPE+ktoviO9sSCFjkJT3U8j9K5cXGzU0foXDlZThUw8vX9H+h7V4tuVutJsZkOVkAcfiKzfBy7teU+kbGuf0bWP7U8GWsLtma0kMZyeduOK6Dwc23XlHrGwr5+vJSzWEvQylQlQwtSk+lz0WiiivrT5kKKKKACiimSyxwQvLK4SNAWZicAAUAUdc1m10HSpr+6cBIxwO7HsBXzX4h1268Q6xNf3LE7jhF7KvYVufEDxi/ibVTFAxFhAcRrn7x/vGuOrOTueFjcT7WXLHZBUsaP5fmbTszjPbNWNI0q61rU4bC0jLyytj6DuTXoPxB8PW3hvwzpNjbgFg5Mj92bHJrGsv3bPV4WpSlmMJdP8AgHm9dR8Pf+R407/fP8jXL11Hw9/5HjTv98/yNcVP40fqmO/3Wp/hf5H0ZRRRXrn5mFFFFABRRRQBDdjdaTA90P8AKvk+cBbiQejkfrX1hdtts5mPZCf0r5OmIaeQ+rn+dRI8rM/s/M9t8Uat9h+FVlGGxLdwIg+mOa8t8L6adW8S2FmASHlUt/ug5P6VreNdX+1w6VpqN8lnaqrc/wARHNdD8HtHMupXOqyL8kKeXGSP4j1/SuKb9pWSXQ/RsEvqOUupLeSv9+iPZQAAAOgrz/xquNXQ+sYr0CvPvGjZ1hR6RiufPP8AdH6o+fyv/eF6M0PArHbdr2+U0UeBVOy7bt8oorbKP9yh8/zZnmP+8y/roeU/FK3MHju8bGBKqOP++RXd/Bi5D6Bd2+eY5s49jWH8abDy9VsL4DiWIoT7g/8A16i+DWoCLW7uyJ4mj3L9RXftI+ah7mNa7ntteU/F/QN8VvrUKcr+6mwO3Y16tVTU9Ph1TTZ7KdQY5UKn296KkOeLifR4HFPC141V039D5q0LUWsL9QzEQyfK4z+teo+GphFr1qc8McfmK8r1zSZ9E1eexnUho2O3PcdjXVeEdZ8xoFdv31synnuoNfL4yk6daFf+Vq/3n22PpRr0XOGzX5nvNFNjcPGrg5BGRTq+rPz4KKKKACvH/in433s+gadL8qn/AEmRT1P93/Guo+InjNfDumm0tXB1C4Uhf9getfP8jtLIzuxZ2OST1JqZPoeZj8Vyr2cd+o2nIjSSKiKS7HAAHJptes/C3wT5jLruoxfKvNsjDqf7xqErnm0KMqs+VHU/DnwWvhzTBd3aA6jcDLf9M17KP61ifGf/AI8tN/32/lXqdeWfGf8A48tN/wB9v5Uq+lNn2uR0408ZTjHb/gM8erqPh7/yPGnf75/ka5iun+Hv/I8ad/vn+RrzaXxo+8x3+61P8L/I+jKKKK9g/MwooooAKKKKAMzxDci08O6hOTjZA5/SvllRuavoX4o6gLLwVcoDhrgiIfj1/Svn5RtHvXPXqcqKweXSzDHQp/ZjqyVRLdTqo3PI5AHck19I+DdEGg+GbW0KgSld8p9WNeU/C7wwdV1j+0rhM21ocjI4Z691rPC07LnZ9HxBi05RwtPaO/6L5BXmviqXzddmH935a9JZgqlj0AzXk2pT/adSuJc/eckV5nEFS1CMO7/I4Moheq5dkdl4Ij26bNJ/ekx+lFX/AAvbm30KEHq+Xor08vp+zwsI+Rw4uXNXk/M5z4s6Wb/wl9oRcvaSB+P7p4P9K8e8Hap/Y/imxuycIJAr/Q8GvpTUbNNQ025s5BlJo2Q/iK+WtTspdL1Se0kBWSGQr+Rrplvc8DHxcKkaqPq1WDqGU5BGQaWuW+H+urrnhS2ctmeACGT6jofyrqas9WElOKkupwPxL8I/21pp1G0jzeW65Kgcuvp9a8QtriWxulljJWRD0/mK+rSMjBrxD4n+EV0zURqdjHi2uCTKi/wt6j2NefjaUeXme3U+ryHMf+YSrt0/yPTfBeuQ674dt543BkQbJEzypHrXRV8z+FvE954Y1Nbm3bdE3EsXZxX0LoWvWPiDT0u7KUMCPmTuh9DW+GqqUVHqjzs2y2eFqOcdYP8ADyNOsfxNr9v4b0Wa/n5KjEad2bsK2K8w+M9vcPo9lMmTBHIQ+OxPSuh7Hg15uFNyW55Fq+q3OtalNfXblpJGzz2HoKo0UVmfNttu7HRv5civtDYOcHoa7OH4o+I7eFIYnt0jQBVVY+AK4qihaFQqzp/A7Hcf8LX8Tf8APaH/AL9//XrJ1zxfqniWKJNReNhEcrtXFc7T4+9Z1m3Bnv8ADuJn/aNPnlpcfXUfD3/keNO/3z/I1y9dh8M7OW68a2jopKwhnc+gxj+tcNL40fquYNLC1G+z/I+hKKKK9c/MwooooAKKK4jx148g8O2zWlmyyai4wAORH7n3qZSUVdm2Hw9TEVFTpq7Zyfxi1dJ7y00uNwwhBkkAPQngZrz3RtJudb1WGwtULSStgn+6O5PtVa5uZry5kuJ5DJLI25mPUmvcfhf4ai0vQE1KWL/TLwbtx6qnYf1rgSdepfofWylQybDcsdakvz7+iOr0HRrfQdIgsLdRiNfmb+8e5rSoor0ErKyPjpzlOTlJ3bM3Xrv7Ho1xLnDFdq/U15jBGZ7mOMcl2ArqvG2ob5orFDkJ87/XtVLwhYfatV85hlIRn8a+VzKX1vHxoR2Wn+Z7uDX1fCSqvr/SO+toRb20cS9EUCipaK+qSSVkeC3fUK8W+L/h029/FrUCfu5hslwOjdjXtNZuvaPBrujXGnzgbZF4PoexoaujnxFL2tNxPEPhf4lGh+IRaXD7bS9IjbJ4Vv4T/T8a+getfKOp6fcaPqs9lOpSaFyP8CK92+G/i5fEGjLaXMn+n2yhXz1dezVMX0OLAVrfuZb9DuKyvEWmLqmkTQlQzqNyjHUjtWrRRUpqpBwlsz16c3CSnHdHzXrugPaO09upMWfmT+6f8Kq6B4iv/Dt+t1ZSEc/PGT8rD0Ir1vxbpH2O9NxGn7ibt2B7ivPNS8L/AGmTzLDCyMeYycAn2r5iliZ4eq6FbdbM+8wuMp4mjarqmev+FfG+m+JrdVV1hvAPngY859vUVu6jp9tqtjLZ3cYkhkGCDXy8Rd6Ze4/e29zE3urA16N4Z+LNxahLbW0aeMcCdPvD6jvXvUsUnpM8TMMgkrzw3vR7f5dy9efBa3e4ZrXU3SMnhXXOKg/4Uo3/AEFh/wB8V6bpWuabrVuJrC7jmXuAeR9RWjXUlF6o+TngKUZNSjZnkP8AwpRv+gsP++KP+FKN/wBBYf8AfFevUU+VEfUaH8p5B/wpNv8AoLD/AL4pR8FGB/5Cw/74r16ik4p6FRwlKL5oqz9TyeH4Lpv/AH2qsU7hE5rvfDnhXTfDNs0VlGS7fflb7zVt0VMaUIu6R6dTG4irD2c5toKKKOlaHKFNd1jQu7BVAyST0rm/EHjrRfD6ss1ws1wOkMR3N+PpXj/if4g6r4hZolc2tp/zyQ8ke5rGpXjD1PUwWUYjFO6Vo93+h3PjP4nw2ayWGiOJJzw046J9PevHJ55bqd5ppGeRzlmY5JNSwWNxcQyzoh8mIZeQ8KPx9apsxY4X/wDXXH79Z3ex7OLx2CyKjyQ1qP7/AJ9kbfhbRZPEPiG2sYwfLLAyt6KOtfTMMSQQpFGoVEUKoHYCuC+Fvhb+xtG/tG5TF1djIBHKpXoFd1OCgrI+R9vWxMnXru8pfguwVXvryOxs5LiU4VBn61YPAya4HxbrP2u5+xQt+6jPzEHqa5sfi1haLn16ep1YTDuvUUenU5+6uJL27knkOXkbNei+GtN/s/S03D97J8zVyPhfSTqGoCV1/cQnLe57CvRgAAAOgrycjwrbliam72/VnoZpXStQh03/AEFooor6M8YKKKKAPOPij4MOsWP9r2Meby3U+Yq9ZE/xFeOaLrF3oGqxX1qxSWM8j1HcGvqogEYPIrxX4leAWsppNZ0yLNu5zNEo+4fUe1RJdUeZjcO0/bU9/wCtT1Hw14js/EulJeWrDdjEkfdGrZr5g8M+Jr3wxqaXVsxKE4kiJ4cV9D+HPElh4l05bqzkG7H7yIn5kPoaadzfC4pVlZ/EXtQsYtRspLeUcMOD6GvLr+ym068e3lBDKeD6j1r1usbX9DTVrbKgC4QfI39K8rNcv+sw54fGvx8j3cvxnsJcsvhZx8Gn6R4utRYatGEvIxiG5ThyPQnv+NcT4h+Gms6Kzy26fbLUch4x8wHuP8K6CSOezuSjBo5Ub8Qa7nw94kS+RbW7IWfGAxPDVwZdjIVf3FfSS2ffyfmezPEYnB/vaD5odV/kfPMFxd6dc+ZBJLbzIeqkqwrtdI+LGu2AWO78q9jHH7wYb8xXrOseDtE1xSbqyjEh/wCWiDDfnXA6p8G3BZ9MvwR2SYf1r13Rq09YM3Wa5fjFy4mNn5/o0bWnfF3RLgAXkM9q/c43LXR2vjbw5eAGLVYAT2clf514lqHw+8R6eTusHlUfxRcisKbTL+2JEtnOhHqhp/WKsfiQnk2X19aNS3o0z6cj1fTZRlL+2Ye0oqQ6hZAZN3Bj/roK+Wf36f8APRfzFHmznjfJ+Zo+tvsR/qzHpV/D/gn09Nr2kW4zLqVqo/66Cse8+IfhmzB3aisjDtEpavnoR3EpwElY/QmrdtoGr3hAg0+4cn/YNH1qb+FFLh7DQ1q1fyR6jqfxktYwV0yweRuzzHA/IVwus/EDxDrQZJbwwQn/AJZwfKPz6mr2m/C7xDfEGWJLVD3kPP5V2mkfCDTrYrJqVy9yw6ovyrStXqb6FKeUYLWNpS+//gHj9nYXmp3AitIJJ5WPRRmvRdB+FTJCb7xFOLe3Qb2hRuce57fhXqUFjpPh6yZ4oYLSCMZZsAfrXjPj/wCIMmvSNp+nO0dgpwzA4Mv/ANatI4aMdZankZnxRUjBqiuVfj/wDI8Y+I7bUZl03SIlt9ItTiKNBjzG7ufWtL4beDW17VBf3UZ+wW7A8/xt6VieEfCd34p1RYIgyWyHM02OFHp9a+jdL0y10jT4rK0jCRRrgAd/euiKPj6FOeJqOvV1/UtqoVQqgAAYAFLRXO+IfEkeno1vbMHuSOoP3KiviKdCDqVHZHtUqU6slCC1I/E+vizhaztmBncYYj+Ef41xFpazX90kEILSOf8AJpuJr25/iklkb8Sa9D8O6Eul2/myDNy45P8AdHpXy0Y1c2xPM9IL8P8Ags95yp5fRstZP+vuNDS9Oi0uxjtouwyzf3j3NXKKK+thCMIqMVZI+flJyblLdhRRRVEhRRRQAU2SNJY2jkUMjDBU9CKdRQB4p4++Gslg0uqaNGXtvvSQjkp7j2rgdG1vUPD9+t3YzNFID8y9mHoRX1SQCMEZFeb+NPhdbasZL/SNtveHLPF0SQ/0NQ49UeZiME0/aUd+3+RpeEfiNpviJEt7hltb/GDGx4c/7Jrtq+Ub/Tr/AEe8MF5BJbzIf4hj8Qa7Hwz8UtW0YJb3v+nWo4+c/Oo9m/xoUu4qGPt7tZfM9i17w/FqsRkjAS6UcN/e9jXnlxbz2NyY5VaORD3rutD8daDrqKILxIpj1hmO1gf5GtPVNHtNXg2yqN4+7IvUV5GY5VHE/vKWk/zPpMBmSprlbvH8jmdD8WmLbb6gSU6LJ6fWu0imjnjWSJw6MMgg5BrzLVdBvNKcl0Lw9pFH86h03WLzS5N1vKdndDyp/CvPw2bVsLL2OKT0+/8A4J3V8vp117Sg/wDL/gHq1MeGKUfvI0b/AHlBrntN8YWd0AtyPIk9eqmuhiminQPFIrqe6nNfR0cTSrx5qcrnjVKNSk7TViq+j6bJ9+wtm+sYqMaBpAORptrn/rmK0aK2sifaT7lWPTbGL/V2cC/SMVZVVUYVQB6AUtZ2qa9pejRGS/vYoQP4S3zH8OtMiU+smaNZGv8AibTPDdoZ9QuApP3Ixyzn2Feb+JPjCzB7fQoNuePtEo5/Af415dd3t7q16Z7maW5uJD1YlialySPOr4+MdKerOj8XePNQ8UTNECYLEH5YVPX3PrUHhLwZf+KrwLEpjtEP72ZhwB6D1NdH4P8AhZdakyXmtBra16iH+Nx7+gr2a1trLSLJLeBIre3jGAowBSt1ZjRwlSvL2lYh0TRLLQNNjsbGIJGvU92PqavySJFGXkYKo5JJrn9S8XWNoCtv/pEntwv51x2pa3eao58+QhO0a8KK8zF5vQw6tH3n5f5n02Gy2pUtdcsf66HQa54uyGt9PJ9Gl/wrk4opry4CRq0krn6kmrml6JeapKBEm2PPMjdBXoGkaHa6RDiJd0p+9I3U149LD4rM6iqVXaH9bf5npTrUMDDkp6y/rcp+H/DseloJpgGuWH/fNb9FFfU0KEKEFCmrI8KrVnVlzzeoUUUVqZhRRRQAUUUUAFFFFABRRRQBl6z4e0zXrYw6hbJJ6Nj5l+hrybxF8Ib60Lz6PL9pi6+U3DD/ABr22ik0mYVsNTq/EtT5PurG902cx3MEsEqn+JSK2dK8c+IdH2rb6hI0Y/gkO4V9F3+lWGqRGO9tIp1P99cn864nVPhDod4WezkmtHPQA7l/Kp5X0PPlgatN3pS/Q5uy+MkzR+XqemxzKepQ4z+FR3Xi/wAL337yFbiylPJVlyv6VBf/AAa1iEk2d1b3C9gTtP61g3Pw38U2xOdLdx6xsG/ka58RhYYiPLUjc1o4zH4Z3jc6C11OzvP9ROre2cGtS11C7s2DW87p9DXnjeEfEdu+f7IvVYdxE1aNnaeMLfCrpt5Ko7PCxrwauSVIPmw8j3cPxFzrlxNN/JHptr40voQBMiSj16Gp73x5ciH/AEKxRpMf8tHwK4+wsfEtzgTeH7lM/wAXAH64rd/4RbWPKDm0IJ/h3DIqVVzagrWbX3noL+z8SrxfK/u/M57V/FHja/3JHIlvGe0BwfzrjLnR9bu5TJcLJK56s75r0x9C1SM/NZTfguaj/snUP+fKb/vg0v7Vxy+KH4M56mR4Oo7uo/vPPrDwld3E4W6kW3i7t1P5V6JoFt4b8NqskFk93dj/AJbS4/QdqVND1ST7tlN+K4q3D4T1aXrAEH+0woWPzGekIfgVSyjLaDu5Xfmy1deNL2UFYI0iHr1NYl1qV5etmed3z2J4rpLbwNISDc3Kr6hBmtyz8LabaEN5ZlYd3Oaf1DMcV/GlZeb/AER1fW8FQ/hq7/rqzgbLSr2/cCCBmH94jArrdL8GwwkSXzCVuuwdK6lESNQqKFUdgMU6vSwuS0KPvT95+e33HDXzOrU0j7qGRRRwxhI0CqOgAp9FFeylbRHnbhRRRQAUUUUAFFFFABRWVd+JNFsLlre61K3hmT7yO+CKiXxf4eZgo1e0JJwP3goA2qKRWV1DKQVIyCO4paACiikZlRCzEBVGST2FAC0VFb3EN3Ak9vKskTjKupyDUtABRRRQAUUUUAFFFFABRRRQAUVFb3UF2jPbypIqsVJU5wR1FS0AFFFVr3ULTTbdp7y4jgiUZLO2KALNFQ2l1DfWsdzbyCSGRdyMO4qagAoprukSM8jBUUZLE4AqlZ63pl/HPJa3sMscBxIytwv1NAF+imxyJNGskbh0YZVlOQRTqACiiigAooooAKKKKAMu68OaLfXLXF1plrNM/wB53jBJrg/F+k6TfalB4W0PSrNb64w1zOkQ/wBHi7nPY12Pi3xJH4b0gzKvm3kzeVawDrJIen4VW8GeG5NGspbzUH87Vr1vNuZj1yeij2FAGjPead4T8PxG9ufKtbaNYg78lsDAAHcn0rHT4jaL5kf2iK/tIpCFWe4tXSPJ6fMRiqXjQC58c+DrOYB7drmSRoz0LKmVJ+hrp/E1tDdeGNSimjV4zbOdrDjhSRQBY1DVrHS9NfULy5SK1RdxkJ4x2x61x+o/ETTbrSbtYdP1Z0kgcJILJ9pyp5zjpXOzyvfeCfBcVyfMjlu41kVuQwB4z616jq6hdCv1UAAW0gAHb5TQByfgjVbXRvhVY6jeMVt4YSzkDJ6+lPHxQ0fYJHstVSLGTI1k+0D16dK5+P8A5IEP+uA/9Cr0fSEV9BslZQym3QEHv8ooAlsNUstT02PULS4SS0kXesgPGO9c2/xH0Xe/2eK+u4UJDT29q7x8dfmAwa5C3lksPAfju2tmMcVvezJCq8bFbGQPzNek+HLWG08N6fBBGqRiBcKB7UAV28XaOPDr66lz5tin32RSSvOMEdRW1FKk0KSxtuR1DKR3B6V5xpGmRXureONFVQttNtxGBwGZTkgVp+EtfMXwyF5dN+/02GSCbPXdHlR/IUAdFY+ItO1D7e0M2EsZDHO7DCgjrzWE/wATfD6szL9se2U4N0lq5iH/AALGMVyd5aS6X8F5JZN/nX0omn2/eYO2cflXRWfjG0g0mGyTwvrH2dYQmwWg2kY9M0Adguq2D6V/aa3URstnmeeG+Xb65rl2+JOkzIxtrPU7iIghZYrNyrfQ4ri3tryy+EN3bXFtPawyaliKGUYYQtJkDHYV69aRRw6VDHEioiwgBVGAOKAOI+HGowW/g7VNSnLR26XlxM+5cFVHJyPWrkXxM0qaFZ49P1Z4WG4SLZOQR69Kw9C/5Jh4r/663n8jXY+Bv+RG0X/rzj/9BFAGho+t6fr1iLzT5xLFnB7FT6EdjXEa7qXg+bxNJPeJe6rcW4CvDDG80MJHqAMZpNFY2XiPxwlv+7RMSKq8ANt61Q8A+K4NL8IWka6Bqs0sm6SWeG3DCVixyc55oA9D0HWtL1vT1n0mZHgT5CqjaUPoR2rUrz/waJ5/Gut6hDpd1YafdJGwSePZukA5OK9AoA8w+KHiRPOsfDxhv1inuk+0vFC37yPBJVSOp6cCt/S7/wAPt4XvvK0qey06CPEyS2zRlxj6ZNVfHn/IxeDv+wkf/QDW74z/AORN1b/r3agCGXxJouheGLDUBmLTZNiRHH3QTgZ9qZpHjS21u/jgs9N1FreTO27a3ZYjjvk9q4zxJEk3wm8PxSKGRpbcEHuN1erxxpFGscahUUYVQMACgDkrj4i6TDf3NpFa6jcvbSGORoLV3UMOoyBVb/haGkC7Fr9g1X7QV3iL7G+7b64x0pPh5/x/eJ/+wnJSSf8AJaIP+wW3/oQoA1dJ8c6Rquorp4+0Wt44zHDdQtEXHtkc1p2muWV7q15pkTt9qtMGVWUjg9CPWuY+JCIo8P3SqBPHqcSrIOoBzkZpurn+xPiVpWpD5YNTiNrKe28crQB2F5qVtYz2sEz4kunMcSgdSFLH9FNFcjcSNrHxZs7ZTm30e1eaT08yQFAPyJooAy9YTW7b4hz6rc6Fc6pawRquniFhtjyPmJB75rWHjXXSf+RN1H/voV29RR3VvLM8Mc0bSpyyKwJX6igDkvFWl6lqI0XX9Otv+Jhp0nnfZZDgsrDDLn1xVTUvEWv6xp02m2Xhm7guLhDE0twQEjB4JrvaKAOG1Xwbcr4K02w051a/0xkmhLdGdeSPxqG68V+Ip9MntJfB98JpIWjZkYFckYyPau/ooA8xvtPutJ+Bz2d5EY7iO3G+PPIO7pV/TvF2tJo9rFb+E793ECqjswCnjg/Sun8U6PJr/hy70yGRY5J1ADN0HOa0LC3Npp9vbMQxijVCR3wMUAcbpPg27k8GazZ6k6pf6xJJPLt5EbN90fhgUzTvEfiDSNOi0++8M3c9zAojEluQUfHAOa72igDkvBmj6haz6nq+qxrDd6lKH8lTny1A4B965fV/DmvR6lrGi2Nkz6VrF3HcG4DYWJePMB+pFeq0UAc/4m8PHWPCU2kwMEkEa+UewZelYtj4n8R2FlDa33hS8lnhQI0kDAo2OMiu6ooA5fWLC48ZeCpreS2ksLqX5o45uqOpyM/lWVbeKfEtnZJaXnhO7lnjTY0kLgq2BjIrvaKAPPNA0XVF+HGuWtxZvDeXpuXjgY/N844FdV4Ts59P8J6XaXKFJ4bZEdT2IAyK2aKAON0bQ7tPFfiee5hKWt7tET/3hjBrL0K48Q+DLE6LLoE+oWsDt9muLZhyhOQCPXmvRqKAMfQtYu9WSVrrSLnTyhwBOR830xWxRRQByXi/Sb3Udb8Mz2sJkjtL4yTEfwrsIzWt4otZr7wvqNrboXmlgZUUdzWvRQB53rGgancfD3RNPitWa6glgaSPuoDc16JRRQByXgvSr3TbvXnu4TGtzfvLFn+JT3ofSb0/FGHVRCfsS6e0Rk7btw4rraKAOU8c6XeapbaStnCZTDqMUsgHZRnJpfH2kzal4aaS1AN3ZutxDzjleTXVVjeK7a/vPDV7a6Yoa6mTy1y2MA9TQBzvwxSa+06/8RXabbnU7gtg9kUYA/nRXWaJpqaPolnp8YAEESpx69/1ooArPqSX2vXeheU2yO2WSWVXKkFyQFGORwM1WY2Hhm60/T9PsEV76baxB+bAGSxPU/jUHhZftWs+IdTPIlvTAh/2YgF/mDSS/wCnfEaFOqWFoWPsz9P0oA6hmVRlmAHuaFZWGVII9Qa4HV4yviG+n17Tb26sQF+yvBlkRMfNkDvmtae507TvAdxd6OQttJCWhKnqW4H6mgDpxIhOA6k+gNOrznWPDVlpHhSC+t1kj1TMWyUSHJkJFaXi3UpP7R0rR2+1NDMjzXYtVJdlXAA46Ak80AdmrKwypB+hoZlQZZgB7muH8O2wi8VNLptpe2mmm2PnLcAhTJnggH2qbStNg8VyXep6pvmj89oreLcQqovGcepoA6bVdRj0vR7vUWAdIImkwD97A4FS2V19rtIZWCq7oGKBs7c9q5nxfawQeHLLRLdNsV5dxW4QH+Ddub9Aaqajodjo2uaGNKRre4luCG2scNGBzkflQB3NFFFAGZrOrf2UtoFi82S5nWFVzjr3rTrg/GusPYeJNLZLOa7W0ie5dIhnB6An2rc8NW0txCdau7rz572MEKp+SNOoUD+ZoA04tVs59SuLCOUGe3CmQdhu6DPrVwkKMkgD1NcH4S8NaVd3ep6ubbJbUJBA248Kh2/zBNaBtk8TeJr+C7Z2sLDbGsSsQrORkk+tAHWAhhkEEeoppljUgGRQScDJrlPCypYal4hhhdhp1tKojVmyEO3LY9ulVfBnh+0vdLi1u/Rp7u6le5QyMSIwzEgAduDQB1epXs9nbhrWze7mY7RGjBce5J6Cn6fJdyWitfRxR3BzuSJiwX05Ncwupro/ibxFLcSHykgjmVSfbGB+Na3hizuIdNa7vS32y9czyqT9zP3VH0GKANummRFOC6g+hNDuI42djgKCTXA6ZoGnavol7rWpI7yzySyK+8jao4GPyoA9AJAGScD1pokRmKh1LDsDzXAzXV5/wqWzSSZzd3qR26OT83zvgH67a2ZNN0/wloV1qVtDm5it+ZXJZnPv+NAHTblDbdwye2arahqFvpdjLeXb7IYhljXmU0KXuhGdLLV5NdlUSJcFGAWQ8jHPArpPHFhFqWk6TYXSb57i7ij6+25/0X9aAOvhmjniWWNgVYZpRLGWCh13HoM81zupWVn4Z8KagbCLysxnGDnLHgU7wz4XstKsbO4aMy34iG+eRiWyRzQB0YIPQ01nCqWzwK4bTNWl0zw/rQVjJdLqk8FuhOSXZsqPwzn8K0phYaJ4cttM1IS3cs45iQFnlbqcUAaWn6jqN/ftusEt7FcjdJLmRz2wBwB+NFcloYtl8eWkOm2F3YItrK9wk2QHHAXj6migDYXwzrOn3d2dH1qOC1uJmn8ma337GY5bByOM1raLon9lCeaa4a6vbg7pp2GM+gA7AVrUUAc3c6R4junmjbXoYraQkYjtfnVT2BLdfwrN8U6Z9l8PaR4e0xhH5txHGjMu7CoMkkd+grtqqXP/AB92v+838qAMWDw7qNzdW8ms6ol1DbuHjgih8tSw6E8nOKl1jQLu71e31bTdQFndxQtA2+LeroSDjGR3AroKKAKGl22oQ2rx6neRXUpPDRxbAB6YyaxbHw3q+kymLT9ZjWwMpk8mW33MoJyQGzXU0UAZmoaQNQ1XTLx5cJYs8gjx95iuAfwGfzouNHFx4gtNUeXi2iZFix3bvmtOigDK0+31Iatf3N5Kv2Z9q28KnO0DqT7mtWiigDKXRYzrt1qUsnmefCsIjK8Ko6/nRoWjf2JYyWa3DSweazRKRjy1PO3+datFAHPeG9Cv9AElo19HPp4Z2hTy8OpZi3Jzz1NQv4d1S11K8uNJ1WO3ivH8ySOWHeVb1BzXT0UAYkXh1bfw7eaZDcsJ7tH8y5YZYuwwWxWnY2kdhYW9nF/q4Y1jX6AYqxRQBw19pKa18RFaOUm2toVN5Hj5WYHKL/Wu5rmPC/8AyGPEX/X4P5V09AGR4oums/DN/Mn3/KKr9TwP51gab4X1uTQ7bT7zWoxYmIB4obfa5U8ld2a6zUf+PNvqP51ZX7o+lAGVf6HFeDS4kfyrewnWURAcNtUhR+Gc/hVjWNNj1jSbiwkdkWZdu5eo96vUUAc9pel+ILOeBbnWYLi0jG0oLbazADjndU3iHRLnVXsbmyu1t7uylMkZdNynKkEEfQ1t0UAZGp6PNq+kwWdzcqHDo8zIvD4OSMds1rgYGB0oooA5m08IrB4jn1KS7MkDztcx22zASRgAWJ78Dj61Y1vQbq/1C11DT78Wl3bqyAvHvVlPtkVvUUAYGi6DeWeq3Op6nfpeXUsSwqUi2BFBz0ye9Fb9FA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EAZABkAAD/2wBDAAgGBgcGBQgHBwcJCQgKDBQNDAsLDBkSEw8UHRofHh0aHBwgJC4nICIsIxwcKDcpLDAxNDQ0Hyc5PTgyPC4zNDL/2wBDAQkJCQwLDBgNDRgyIRwhMjIyMjIyMjIyMjIyMjIyMjIyMjIyMjIyMjIyMjIyMjIyMjIyMjIyMjIyMjIyMjIyMjL/wAARCAE5APc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pskiQxmSR1RFGSzHAFcB4i+KmmaZvg04fbLgcbh9wfj3qZzjBXkzow+FrYiXLSjc9AJCgkkADuawtU8ZaDpGRc6hEXH8EZ3H9K8N1rxxrmuMwnu2jiPSOL5RWJbWV5qEu23glnc/3VJrkli+kEfQ4fhyy5sTO3kv82ev3/wAZNOiJWy0+aY9mkYKP61z118YtZkz9mtLaEdsgsaytO+GPiO+AZ7ZbdD3lbB/KuktPgzKQDd6mqnuI1qebET2N/Z5NhtJNSfzf5aHOyfFPxTITi7iT/dhX/Coh8TfFQOf7RH/fpf8ACu8i+DekqP3t9csfbAqU/B7RMcXV1+Yo9lX7/iH1/J1pyL/wE4iD4r+Joz880Eo/2oh/Stez+M18hAvNNhkHcxsVP9a1p/g1p7Z8nUZ1/wB5Qaxb34OajGCbS9im9mG00cuIiHtslq6NJfJo6nTvi3oV2QtzFPase7DcPzFdhp+t6ZqiBrK9hmz2Vxn8utfP2peBfEOlgtNp7ug/jj+YVhJLdWMwKPLBIvoSpFCxM4/GhTyLCV1zYap+q/zPq2ivBtC+KWs6YVjvCLyAdQ/3gPrXqvh/xvo/iFQsE4iuMcwycH8PWumnXhPY8LGZTicLrJXXdHSUUUVseaFFFFABRRRQAUUUUAFFFFABRRRQAUUUUAFFFFABWD4k8Wab4ZtTJdyhpiP3cCn5mrI8b+Pbfw3C1ralZtRYcL1Efuf8K8Mvb291i/a4uZJJ7mU9+ST6CuatiOT3Y7nvZXk0sTarW0h+L/4Bt+JvHOq+JJmV5TBaZ+WCM4GPf1rP0Tw1qviGcR2Fq7rn5pCMKv1Nd34P+Fj3IjvtdBSI8rbA4Zv970+let2lnbWFslvaQpDCgwEQYArGFCdR81RnpYrOaGDj7DBxTt93/BPPdB+EdhaBZtWmN1L1MacID/Wu+stMsdOjEdnaQwqP7igfrVuiuyFOMNkfMYjGV8S71ZN/l9wUUhZR1YD6mkDoejr+dWcw6iiigAoozjrSb1/vD86AFIyMGsbVvCmi6zGVvLCIsf40G1h+IrZBB6Gik0noy4VJ05c0HZnjfiH4RXNurz6NP9oUc+S/Dfge9ecT295pd4Y5o5be4jPQgqQa+q6xtf8AC+l+I7YxX1upcD5JV4dfoa5amFT1hoz6DBcQVIe5iFzLv1/4J5d4S+KdzYGO01rdPbZwJ/40+vqK9isr611G1S5tJkmhcZDIcivn7xZ4E1HwxKZcG4sSflmUdPZvSq3hXxff+F7wNC5e1Y/vIGPB9x6Gs6deVN8tQ7MXlNDG0/b4Nq/bo/8AJn0lRWXoOvWXiHTkvLKTIP3kP3kPoa1K7k01dHyU4ShJxkrNBRRRTJCiiigAooooAKKKKACiiigAri/HvjaPw3ZfZrVlfUZgQg/55j+8a2fFPiK38NaLLeykGTG2JM8s3avnLUL+61jUpbu4ZpJ5mz69egFc2Ircnux3Z7uTZZ9Zn7Wr8C/Fjf8AS9Wv/wCOe5mb6kk17Z4G+H0GiQpfaiiy3zDIU8iP/wCvWB4ds9G8Aaauq67Ip1SVcx245dB9PWsHxF8VdW1Vnh0//Qbc8ZU5cj69qijRUffnuRnvENNXw9F+6u3X/gfmey6p4k0fRUJvr6KIj+HOSfwrhdV+MtjCWTTbN5yOjyfKK8cLXV9c5YyzzOfUsxrqtI+GfiPVQrm1+yxH+Oc7f06108zex8c8ZXqu1JFu/wDi14iuyRC0Vsv+wvP51z9z4x8QXZJm1S4IPYNgV6HbfB2ytIvO1XVsKvLCNcD8zVa50HwraEx2Ni9ww482Zzj8q5cTi6WGV6krfmb0Mux+Jen5nnK6lq11JtW7uZGPYOTWvZ6Zr82Ge8mhU/3pDmuogtLe1z5ECRg/3RWrZ6Pf35HkWzsv94jA/OvCqZzXqy5MPH9T3KHDtKkufEzv87IxLG31Czwx1i8Yj0fArd/tzU/KEZvJSB3J5rctvA9w2Dc3CJ6hBk1Ne+Almhxa6i8EmOpjDCksLmlfWUmvnb8juVTL8OrQjf8ArzOVa/u263En/fVM+13H/PeT/vo1Bq/w/wDGFsGe0vo7tB0Efyt+RrhL+XxBpkxivjdW8g7SLj+lJ5LinrKf4s56nEFClo6TX3Hoq392vS4k/wC+qtw+INTg+7dOR6HmvMNP8UX9lOHkK3Kd45eh/EV6P4e1zwt4iKW8xfTrxuNruCjH2NCyvHQ/h1PxY6WeYCu7Tjb1SNu28a3seBNFHIPXoa3LLxhYXGFmzCx9elZVz4HlxutbpHHYNxWDe6LqFgSZrZ9o/iAyPzpvE5nhP4iuvPX8UdnscDiPgdn9x6YTaalbMhMc8LjBHUEV4z48+Hb6QX1HS0Z7MnLxjkx//WrTtb65snD28zxn2PFdPp/i9JYzb6pCGjYbS4GQR7iuujm+HxK5Kq5X36FUKWJwFT2lF8y6o8b8M+JbzwzqaXNsxMZOJIz0Za+idF1m013TIr6zkDRuOR3U9wa8U8e+EY9Mk/tbSyJNNnbnZz5Z9D7VT8CeLpfDOrKkrk2E5xKueF/2q9CjV9m+V7HpZhg6eY0PrNBe8vx8n5n0PRTIZUnhSWNgyOAysOhFPr0D4wKKKKACiiigAooooAKR3WNGdiAqjJJ7Clrh/id4hOj+HvssL4ubs7Bg8he5qZyUYuTN8NQlXqxpR3Z5f4+8Tv4i15/LY/ZLclIl9fU1zljqDaZcC5iRGnX/AFbMM7G9cetVie5rT8P+G9R8S6gLeyiJUH55CPlQeprgpRdSfOz3eIsf/Z+FjgcN8Ul+H/BM+SS71S9Lu0lxcytyTlmY16F4Z+El7fhLjWZDawHnyl++R7+lei+FfAumeGYFZUWe7I+adxz+HpXVV3KPc+JoYBfFV1Zj6J4X0fw/EE0+yjjbHMhGXP1Jp2sa9baTGQx3zkfLGP61U8Q+I001Db25D3J6/wCxXAs095cZYtJK5+pNeNmWbKg/ZUdZfl/wT6XA5bzpTmrRLOpavd6pNvuJDtzwi9BU2l+H73VCCibIu8jdPwrodD8JKoW5vxluoi7D611qIsahUUKo6AVx4XJ6ld+2xb36dfmdOIzGFJezoL/IxdN8LWFjh3Tz5R/E/I/AVtgBQAAAB0ApaK+jo0KdGPLTjZHj1Ks6jvN3CiiitTMKrXthaajbtBeW8c8TdVkXIqzRQDV9GeXeJPhBaXCvPocpt5evkyHKH6HqK8l1bRdR0S7NvqFs8Mg6Ejg+4NfVdZ+r6Jp+uWbW1/bpKhHBI5X3BqXE4K+AhPWGjPEfB/xL1DQWjtL9murAcYbl4x7H09q9w0vVrHW7FbuxmWWFx26j2Irwvxn8Orzw47XVpuuLD+8Byn1rD8M+KdQ8Mags9rITET+8hJ+VhSvbRnNSxNTDy9nV2PoTUfDGn3+WEfkyn+OPj8xXGap4dvdMJZl82H++v9a7bw74jsfEumJeWbjPSSMnlD6GtZkV1KsoIPY15+LyrD4lXS5X3R9LhcxqU0rO8TyBLh0hlgOHglXbJE3IYfSvONVsG0+/eEj5M5Q+q173rfhKOYNcWICydTH2P0rzTxJpTz2bq0ZW4gyQCOcdxXhRhXwNVU6vwvZ9D6rLMdSm7x67o6f4UeKjdWzaJdyZkhGYCe6+n4V6hXyzpOozaRqtvewkh4nB+vqK+mtK1CLVdMt76E5SZAw9q+mw1TmjZ9Dxs+wXsK3tYfDL8y5RRRXUeCFFFFABRRRQAjMFUsxAAGST2r53+IOvDXfFE7wyb7aD91ER0IHU/nmu6+KXjE2UH9hWMmJ5h/pDqeVX+7+NePQxNPPHCoy7sFH1NcWLntBH0nDVKMqk672jp8zd8J+ErzxVqIhiBS2Q5mmI4Uf419BaLodjoGnpZ2MIRFHzN3Y+pqLw3o1voeh29pBGEwgZyOrMRyTWtXTShyRseFjKv1jEzrvd7egVg+I9dXS7fyoiDcuPlH933rR1XUY9MsXuJOo4Uepry+6uZr67eaQlpHNeVm+YfV4ezp/E/wADry/B+2lzz+FfiNAmvLnA3STSN+JNegaB4cj02NZpwHuT37LUXhfQFsIBd3C5uHHAI+4P8a6SssqyxU0q9Ze89vL/AIJpj8dzv2VP4fz/AOAFFFFe8eSFFFFABRRTXdY0Z3ICqMkntQASSJFGzyMFRRksxwAK4nV/inoGmytFC8l5IvXyRlfzNeffEDxxPrt9JYWcpTTomI+U480jufauEriq4pp2gfV5fw/GcFUxLevRfqeuP8aE3fu9IYr/ALUoqza/Gawc4udNuEHqhDV41RWCxNTueo8iwLVuW3zZ9O6PrmleKNOaW0kWaI/LJGw5HsRXlPxD+HZ00yatpMZa0JzLEOsfuPas34X309r4xghjZvLuAUdR0I9a99dFkRkdQysMEHuK7qU/aQuz4vO8rhRq+yvpa6fU+YfDPiW98Maql5asSnSWI9HX0r6Q0TWbTXtLhv7N90cg5HdT6GvE/iR4HPh+9Oo2MZ/s6duQP+WTen09KqfDzxe/hzV1hmcmwuGCyAnhT2arTtofN4erLDVPZVNj6HrD17w9DqsRkjAS6A4b+97GtqORJY1kjYMjDII7inVNajCtBwmrpnu0qsqUlODsz5h8R6XJpOszQSRlMnIBFen/AAg10T6fPo80g8yE+ZECeqnrUvxd0VLjSIdUjjHmwNtdgOqmvLPDOoyaXr1tcROUO7bke9eb72Efe35H2l1mmXdpL80fTtFZ+j6pHqtgk68P0dfQ1oV6lOpGpFTi7pnxM4uEnGW6CiiirJCsjxLrkPh/Q7i/lIyi4Rf7zdhWvXh/xd8Qm81dNIhf9zbcyAd2P+FJuyMMTW9lTcupwN5ez6lfz3lw5aWVizE+9b3gPT/7S8YWMRGVR/MP4VzKA7frXpHwethJ4kuZyM+VBj8z/wDWrgfvVkfW5Ovq2ROp1ab+/Q9uoorH8Saj/Z2kSFTiWX5E/HvXZWqxpU3Ulsj5ynB1JqEd2ch4o1U6hqDRRtmCL5R7n1qz4S0YXdx9smX91EflB7muftbeS8u44EGWdsV6rYWkdjZRW8YwFHP1r5jLaMsbiZYmrsn+PRfI9zG1FhaCoQ3ZZooor6s8AKKKKACiiigArkfiPqzaV4RuPLbbJP8AulI9+tddXl/xmlI0zT4h0aUk/lWdZ2g2d+WUlVxdOMtr/lqeN0qqWYKoJJOABSV0Pga2ju/GWnRSqGTzM4PsM15UVzNI/RK1RUqcqj6Jv7i1bfDrxJdWi3CWWFYZAY4P5VUm8EeI4JRG2lzlj0wMivpQDAwOlFd/1SHc+OXEmJu7xVvmec/DzwFLoch1PUgBdsuI4/7g9/evRqKK3hBQXKjxcViqmKqurUerKmp6db6tp01jdIHhlXawP86+Z/EuhT+HdbnsJwcK2Y2/vL2NfUdef/FTw0NV0P8AtGBM3NoMnH8Sd6clc8rHUPaQ5luiD4UeKTqemNpNzJm4tRmMk8sn/wBavR6+W/Desy6Br1rfxk/I43j1XuK+n7e4juraK4hYNHKodSO4IzRF3QsDW9pT5XujN8UWI1Hw1f2xGS0Rx9RXzJlopM9GU/qK+r5U8yF0PRlIr5d1q3+y63ewf3JmA/OuPGxukz7rhmo2qlP0Z6t4V1k2d1C5b9xcKNw+o4NenAhgCDkGvDNEkMmjWrHsmPy4r1jwtqX2/S1RjmSL5WrysmxXLOWFl52/VHDnOGSl7WPozcooor6M8Ep6rfppmk3V7IQFhjL8+uOK+Wr25l1HUZrhyWkmkLfXJr3H4u6obLwolqjYe7l2/wDARyf6V5N4I0r+1/FljbMMoH3v9BzUS1djyMfJzqxpIs+KtJGiw6RZkYkNr5snH8TH/wDVXZ/BeMebqcnfCD+dZfxgTb4ntscD7MAPzNa/wXYf8TRe/wAh/nXHH/eD9FnFQyJRXZfmetV574xv/tOqC3U5SAY/E1308ohgeRuijNeS3cxubuaY9Xct+tcGf1+WjGkvtP8ABHj5TSvUdR9DpvBWn+ZcyXrjhPlX613FZfh6z+x6NAhGGYbm+prUr0Muw/sMNGPXd/M48ZV9rWlIKCQBknAorgPir4huNH0GO2tXMct0xUuOoUda7mcVWoqcHN9Dpbnxb4fs5jFPq1skg6ruzj8qh/4Tfwz/ANBi2/M/4V8zMxdizEknqT3pKjnPKeZz6RPpr/hN/DP/AEGLb8z/AIUf8Jv4Z/6DNt+Z/wAK+ZaO1HOL+0p/yo+mx438NHprFt+Z/wAK86+K2uaXq9pYLp97FcFHJYJnjivLlGBS1xVcRzJxSP0XJcnlFQxVWXvb29QrovA11BZeMLC4uZVihRiWdjgDg1ztFc0XytM+nrUlVpypvRNWPpn/AITDw9/0F7X/AL7pR4u8PMwA1e1yf9uvmWiur65LsfO/6s0f53+B9YxTRzxrJFIsiNyGU5Bp9eMfCbxHcR6o2jTSM8EqlowT90ivZ666dRTjzHzWPwcsJWdKTuFMmiSeF4pAGR1KsD3Bp9FaHGfL/izR20PxJeWRGEVyye6npXsfwn1o6l4V+xyNmWycx8nnYeR/UfhXN/GfSQstlqiL97MTn9RWN8ItUNp4sa0ZsR3URXH+0OR+mahaM8al+4xfL0f6nvVfNXjWMReMdTUdPOz+gr6Vr5s8ckN4z1P/AK6/0Fc+L+FH3nDTaxEvT9UdZoVoZPBFheKPuSPE/wD30SP510HhO/8AsmrLGxxHMNp+tHgOy+1/DJ4iMlnkZfqDWNE5guUccFGBr5vHReExVOvHZ2f+Z0TksR7ak+ja/wAj2CiobScXNpFMOjqDRX1yaauj5Vqzszxr4z3xl1uysgeIYd5+rH/6wpfgxp4k1a9viP8AVJsB9zWD8Ubgz+PL0ZyIgif+Oiu++DNsE8O3U+OZJsZ+lT9o8an7+NbfQxPjNAV1XTp8cPEy/kR/jTfg1cbdXv4P78SsPwJ/xrb+MtkZNFsrwD/VTFCfZh/9YVxPwxvhZeNIFY4WZGj/AK/0rjl7uIufpFD9/krit0n+Due2eJZzb6HcMOrDb+decWMP2i/t4f78iqfzruPGsm3SFT+84rlvDMXm+ILYdlJb8hXiZt++x9Ol6fizzcv/AHeEnU9T01FCIFAwAMUtFFfVHghXHfEXwvL4k0EC1Gbu3O+Nf7w7iuxooInBTi4vqfJlzZXNpO0NxBJHIpwVZSCKi8t/7jflX1nJbQSnMkEbn1ZQaZ9gs/8An1g/79io5TzHlnaX4Hyf5b/3G/KjypP7jflX1h9gs/8An1g/79iuU8d+INO8LaQxjtrdr6YFYU2Dj/aPsKOUmeXqEXKU9F5Hz6PTvS0yWaSeZ5pHLSOSzMe5NKhyK4atG15I+04e4llWlTwVWN3tf0HUvWkrpfAUMc/jTT45o0kjZjlXUEHg9jXPFczsfbV6qpU5VGr2TZzeD6GgKx6KSfpX1L/Y2l/9A2z/AO/C/wCFKukaajBk0+0Vh0IhUH+Vdf1N9z5v/WeP/Pv8f+AeY/Crwlcw3La3exNEoXbArDBbPevW6AABgdKK66cFCPKj5zG4ueLrOrMKKKKs5DjvibYC+8E3ZAy0GJV/Dr+leGeGL06f4m065BxsnXP0Jx/WvpPX7cXfh+/gIz5kDr+lfLCMY5VcdVYGokeRmC5asZr+rH1sHBi39tua+YvEs4ufEuoyg5DTt/PFfRDX6xeFDeseBa7s/hXzPK7XFy8h5aRyfzNcuMeiR+gcMQu6lT0R9B/Di38nwJYKR/rAzH8WNclqsH2bVLmLoFc4r0fw9Z/YPDun2uMGO3QH645riPFcXla7Kf7/AM1eZntK+GhLs/0OLBVufGVH/Nd/idf4VnM+hRZPKErRVDwPJu0+eP8AuyZ/MUV6mX1PaYWnLyPMxkeWvNeZ4l4/bf461cntOR+QFet/CRQvgtCO8rH9a8l+ICbPHWrA95yfzANes/CRw3gtAP4ZWFdK3Pn8L/vUvn+Zs+PNN/tTwbqMKrl0j81PqvP9K+etMu20/VbW6U4MUqt+Gea+pnRZI2RhlWBBHqK+ZPE+ktoviO9sSCFjkJT3U8j9K5cXGzU0foXDlZThUw8vX9H+h7V4tuVutJsZkOVkAcfiKzfBy7teU+kbGuf0bWP7U8GWsLtma0kMZyeduOK6Dwc23XlHrGwr5+vJSzWEvQylQlQwtSk+lz0WiiivrT5kKKKKACiimSyxwQvLK4SNAWZicAAUAUdc1m10HSpr+6cBIxwO7HsBXzX4h1268Q6xNf3LE7jhF7KvYVufEDxi/ibVTFAxFhAcRrn7x/vGuOrOTueFjcT7WXLHZBUsaP5fmbTszjPbNWNI0q61rU4bC0jLyytj6DuTXoPxB8PW3hvwzpNjbgFg5Mj92bHJrGsv3bPV4WpSlmMJdP8AgHm9dR8Pf+R407/fP8jXL11Hw9/5HjTv98/yNcVP40fqmO/3Wp/hf5H0ZRRRXrn5mFFFFABRRRQBDdjdaTA90P8AKvk+cBbiQejkfrX1hdtts5mPZCf0r5OmIaeQ+rn+dRI8rM/s/M9t8Uat9h+FVlGGxLdwIg+mOa8t8L6adW8S2FmASHlUt/ug5P6VreNdX+1w6VpqN8lnaqrc/wARHNdD8HtHMupXOqyL8kKeXGSP4j1/SuKb9pWSXQ/RsEvqOUupLeSv9+iPZQAAAOgrz/xquNXQ+sYr0CvPvGjZ1hR6RiufPP8AdH6o+fyv/eF6M0PArHbdr2+U0UeBVOy7bt8oorbKP9yh8/zZnmP+8y/roeU/FK3MHju8bGBKqOP++RXd/Bi5D6Bd2+eY5s49jWH8abDy9VsL4DiWIoT7g/8A16i+DWoCLW7uyJ4mj3L9RXftI+ah7mNa7ntteU/F/QN8VvrUKcr+6mwO3Y16tVTU9Ph1TTZ7KdQY5UKn296KkOeLifR4HFPC141V039D5q0LUWsL9QzEQyfK4z+teo+GphFr1qc8McfmK8r1zSZ9E1eexnUho2O3PcdjXVeEdZ8xoFdv31synnuoNfL4yk6daFf+Vq/3n22PpRr0XOGzX5nvNFNjcPGrg5BGRTq+rPz4KKKKACvH/in433s+gadL8qn/AEmRT1P93/Guo+InjNfDumm0tXB1C4Uhf9getfP8jtLIzuxZ2OST1JqZPoeZj8Vyr2cd+o2nIjSSKiKS7HAAHJptes/C3wT5jLruoxfKvNsjDqf7xqErnm0KMqs+VHU/DnwWvhzTBd3aA6jcDLf9M17KP61ifGf/AI8tN/32/lXqdeWfGf8A48tN/wB9v5Uq+lNn2uR0408ZTjHb/gM8erqPh7/yPGnf75/ka5iun+Hv/I8ad/vn+RrzaXxo+8x3+61P8L/I+jKKKK9g/MwooooAKKKKAMzxDci08O6hOTjZA5/SvllRuavoX4o6gLLwVcoDhrgiIfj1/Svn5RtHvXPXqcqKweXSzDHQp/ZjqyVRLdTqo3PI5AHck19I+DdEGg+GbW0KgSld8p9WNeU/C7wwdV1j+0rhM21ocjI4Z691rPC07LnZ9HxBi05RwtPaO/6L5BXmviqXzddmH935a9JZgqlj0AzXk2pT/adSuJc/eckV5nEFS1CMO7/I4Moheq5dkdl4Ij26bNJ/ekx+lFX/AAvbm30KEHq+Xor08vp+zwsI+Rw4uXNXk/M5z4s6Wb/wl9oRcvaSB+P7p4P9K8e8Hap/Y/imxuycIJAr/Q8GvpTUbNNQ025s5BlJo2Q/iK+WtTspdL1Se0kBWSGQr+Rrplvc8DHxcKkaqPq1WDqGU5BGQaWuW+H+urrnhS2ctmeACGT6jofyrqas9WElOKkupwPxL8I/21pp1G0jzeW65Kgcuvp9a8QtriWxulljJWRD0/mK+rSMjBrxD4n+EV0zURqdjHi2uCTKi/wt6j2NefjaUeXme3U+ryHMf+YSrt0/yPTfBeuQ674dt543BkQbJEzypHrXRV8z+FvE954Y1Nbm3bdE3EsXZxX0LoWvWPiDT0u7KUMCPmTuh9DW+GqqUVHqjzs2y2eFqOcdYP8ADyNOsfxNr9v4b0Wa/n5KjEad2bsK2K8w+M9vcPo9lMmTBHIQ+OxPSuh7Hg15uFNyW55Fq+q3OtalNfXblpJGzz2HoKo0UVmfNttu7HRv5civtDYOcHoa7OH4o+I7eFIYnt0jQBVVY+AK4qihaFQqzp/A7Hcf8LX8Tf8APaH/AL9//XrJ1zxfqniWKJNReNhEcrtXFc7T4+9Z1m3Bnv8ADuJn/aNPnlpcfXUfD3/keNO/3z/I1y9dh8M7OW68a2jopKwhnc+gxj+tcNL40fquYNLC1G+z/I+hKKKK9c/MwooooAKKK4jx148g8O2zWlmyyai4wAORH7n3qZSUVdm2Hw9TEVFTpq7Zyfxi1dJ7y00uNwwhBkkAPQngZrz3RtJudb1WGwtULSStgn+6O5PtVa5uZry5kuJ5DJLI25mPUmvcfhf4ai0vQE1KWL/TLwbtx6qnYf1rgSdepfofWylQybDcsdakvz7+iOr0HRrfQdIgsLdRiNfmb+8e5rSoor0ErKyPjpzlOTlJ3bM3Xrv7Ho1xLnDFdq/U15jBGZ7mOMcl2ArqvG2ob5orFDkJ87/XtVLwhYfatV85hlIRn8a+VzKX1vHxoR2Wn+Z7uDX1fCSqvr/SO+toRb20cS9EUCipaK+qSSVkeC3fUK8W+L/h029/FrUCfu5hslwOjdjXtNZuvaPBrujXGnzgbZF4PoexoaujnxFL2tNxPEPhf4lGh+IRaXD7bS9IjbJ4Vv4T/T8a+getfKOp6fcaPqs9lOpSaFyP8CK92+G/i5fEGjLaXMn+n2yhXz1dezVMX0OLAVrfuZb9DuKyvEWmLqmkTQlQzqNyjHUjtWrRRUpqpBwlsz16c3CSnHdHzXrugPaO09upMWfmT+6f8Kq6B4iv/Dt+t1ZSEc/PGT8rD0Ir1vxbpH2O9NxGn7ibt2B7ivPNS8L/AGmTzLDCyMeYycAn2r5iliZ4eq6FbdbM+8wuMp4mjarqmev+FfG+m+JrdVV1hvAPngY859vUVu6jp9tqtjLZ3cYkhkGCDXy8Rd6Ze4/e29zE3urA16N4Z+LNxahLbW0aeMcCdPvD6jvXvUsUnpM8TMMgkrzw3vR7f5dy9efBa3e4ZrXU3SMnhXXOKg/4Uo3/AEFh/wB8V6bpWuabrVuJrC7jmXuAeR9RWjXUlF6o+TngKUZNSjZnkP8AwpRv+gsP++KP+FKN/wBBYf8AfFevUU+VEfUaH8p5B/wpNv8AoLD/AL4pR8FGB/5Cw/74r16ik4p6FRwlKL5oqz9TyeH4Lpv/AH2qsU7hE5rvfDnhXTfDNs0VlGS7fflb7zVt0VMaUIu6R6dTG4irD2c5toKKKOlaHKFNd1jQu7BVAyST0rm/EHjrRfD6ss1ws1wOkMR3N+PpXj/if4g6r4hZolc2tp/zyQ8ke5rGpXjD1PUwWUYjFO6Vo93+h3PjP4nw2ayWGiOJJzw046J9PevHJ55bqd5ppGeRzlmY5JNSwWNxcQyzoh8mIZeQ8KPx9apsxY4X/wDXXH79Z3ex7OLx2CyKjyQ1qP7/AJ9kbfhbRZPEPiG2sYwfLLAyt6KOtfTMMSQQpFGoVEUKoHYCuC+Fvhb+xtG/tG5TF1djIBHKpXoFd1OCgrI+R9vWxMnXru8pfguwVXvryOxs5LiU4VBn61YPAya4HxbrP2u5+xQt+6jPzEHqa5sfi1haLn16ep1YTDuvUUenU5+6uJL27knkOXkbNei+GtN/s/S03D97J8zVyPhfSTqGoCV1/cQnLe57CvRgAAAOgrycjwrbliam72/VnoZpXStQh03/AEFooor6M8YKKKKAPOPij4MOsWP9r2Meby3U+Yq9ZE/xFeOaLrF3oGqxX1qxSWM8j1HcGvqogEYPIrxX4leAWsppNZ0yLNu5zNEo+4fUe1RJdUeZjcO0/bU9/wCtT1Hw14js/EulJeWrDdjEkfdGrZr5g8M+Jr3wxqaXVsxKE4kiJ4cV9D+HPElh4l05bqzkG7H7yIn5kPoaadzfC4pVlZ/EXtQsYtRspLeUcMOD6GvLr+ym068e3lBDKeD6j1r1usbX9DTVrbKgC4QfI39K8rNcv+sw54fGvx8j3cvxnsJcsvhZx8Gn6R4utRYatGEvIxiG5ThyPQnv+NcT4h+Gms6Kzy26fbLUch4x8wHuP8K6CSOezuSjBo5Ub8Qa7nw94kS+RbW7IWfGAxPDVwZdjIVf3FfSS2ffyfmezPEYnB/vaD5odV/kfPMFxd6dc+ZBJLbzIeqkqwrtdI+LGu2AWO78q9jHH7wYb8xXrOseDtE1xSbqyjEh/wCWiDDfnXA6p8G3BZ9MvwR2SYf1r13Rq09YM3Wa5fjFy4mNn5/o0bWnfF3RLgAXkM9q/c43LXR2vjbw5eAGLVYAT2clf514lqHw+8R6eTusHlUfxRcisKbTL+2JEtnOhHqhp/WKsfiQnk2X19aNS3o0z6cj1fTZRlL+2Ye0oqQ6hZAZN3Bj/roK+Wf36f8APRfzFHmznjfJ+Zo+tvsR/qzHpV/D/gn09Nr2kW4zLqVqo/66Cse8+IfhmzB3aisjDtEpavnoR3EpwElY/QmrdtoGr3hAg0+4cn/YNH1qb+FFLh7DQ1q1fyR6jqfxktYwV0yweRuzzHA/IVwus/EDxDrQZJbwwQn/AJZwfKPz6mr2m/C7xDfEGWJLVD3kPP5V2mkfCDTrYrJqVy9yw6ovyrStXqb6FKeUYLWNpS+//gHj9nYXmp3AitIJJ5WPRRmvRdB+FTJCb7xFOLe3Qb2hRuce57fhXqUFjpPh6yZ4oYLSCMZZsAfrXjPj/wCIMmvSNp+nO0dgpwzA4Mv/ANatI4aMdZankZnxRUjBqiuVfj/wDI8Y+I7bUZl03SIlt9ItTiKNBjzG7ufWtL4beDW17VBf3UZ+wW7A8/xt6VieEfCd34p1RYIgyWyHM02OFHp9a+jdL0y10jT4rK0jCRRrgAd/euiKPj6FOeJqOvV1/UtqoVQqgAAYAFLRXO+IfEkeno1vbMHuSOoP3KiviKdCDqVHZHtUqU6slCC1I/E+vizhaztmBncYYj+Ef41xFpazX90kEILSOf8AJpuJr25/iklkb8Sa9D8O6Eul2/myDNy45P8AdHpXy0Y1c2xPM9IL8P8Ags95yp5fRstZP+vuNDS9Oi0uxjtouwyzf3j3NXKKK+thCMIqMVZI+flJyblLdhRRRVEhRRRQAU2SNJY2jkUMjDBU9CKdRQB4p4++Gslg0uqaNGXtvvSQjkp7j2rgdG1vUPD9+t3YzNFID8y9mHoRX1SQCMEZFeb+NPhdbasZL/SNtveHLPF0SQ/0NQ49UeZiME0/aUd+3+RpeEfiNpviJEt7hltb/GDGx4c/7Jrtq+Ub/Tr/AEe8MF5BJbzIf4hj8Qa7Hwz8UtW0YJb3v+nWo4+c/Oo9m/xoUu4qGPt7tZfM9i17w/FqsRkjAS6UcN/e9jXnlxbz2NyY5VaORD3rutD8daDrqKILxIpj1hmO1gf5GtPVNHtNXg2yqN4+7IvUV5GY5VHE/vKWk/zPpMBmSprlbvH8jmdD8WmLbb6gSU6LJ6fWu0imjnjWSJw6MMgg5BrzLVdBvNKcl0Lw9pFH86h03WLzS5N1vKdndDyp/CvPw2bVsLL2OKT0+/8A4J3V8vp117Sg/wDL/gHq1MeGKUfvI0b/AHlBrntN8YWd0AtyPIk9eqmuhiminQPFIrqe6nNfR0cTSrx5qcrnjVKNSk7TViq+j6bJ9+wtm+sYqMaBpAORptrn/rmK0aK2sifaT7lWPTbGL/V2cC/SMVZVVUYVQB6AUtZ2qa9pejRGS/vYoQP4S3zH8OtMiU+smaNZGv8AibTPDdoZ9QuApP3Ixyzn2Feb+JPjCzB7fQoNuePtEo5/Af415dd3t7q16Z7maW5uJD1YlialySPOr4+MdKerOj8XePNQ8UTNECYLEH5YVPX3PrUHhLwZf+KrwLEpjtEP72ZhwB6D1NdH4P8AhZdakyXmtBra16iH+Nx7+gr2a1trLSLJLeBIre3jGAowBSt1ZjRwlSvL2lYh0TRLLQNNjsbGIJGvU92PqavySJFGXkYKo5JJrn9S8XWNoCtv/pEntwv51x2pa3eao58+QhO0a8KK8zF5vQw6tH3n5f5n02Gy2pUtdcsf66HQa54uyGt9PJ9Gl/wrk4opry4CRq0krn6kmrml6JeapKBEm2PPMjdBXoGkaHa6RDiJd0p+9I3U149LD4rM6iqVXaH9bf5npTrUMDDkp6y/rcp+H/DseloJpgGuWH/fNb9FFfU0KEKEFCmrI8KrVnVlzzeoUUUVqZhRRRQAUUUUAFFFFABRRRQBl6z4e0zXrYw6hbJJ6Nj5l+hrybxF8Ib60Lz6PL9pi6+U3DD/ABr22ik0mYVsNTq/EtT5PurG902cx3MEsEqn+JSK2dK8c+IdH2rb6hI0Y/gkO4V9F3+lWGqRGO9tIp1P99cn864nVPhDod4WezkmtHPQA7l/Kp5X0PPlgatN3pS/Q5uy+MkzR+XqemxzKepQ4z+FR3Xi/wAL337yFbiylPJVlyv6VBf/AAa1iEk2d1b3C9gTtP61g3Pw38U2xOdLdx6xsG/ka58RhYYiPLUjc1o4zH4Z3jc6C11OzvP9ROre2cGtS11C7s2DW87p9DXnjeEfEdu+f7IvVYdxE1aNnaeMLfCrpt5Ko7PCxrwauSVIPmw8j3cPxFzrlxNN/JHptr40voQBMiSj16Gp73x5ciH/AEKxRpMf8tHwK4+wsfEtzgTeH7lM/wAXAH64rd/4RbWPKDm0IJ/h3DIqVVzagrWbX3noL+z8SrxfK/u/M57V/FHja/3JHIlvGe0BwfzrjLnR9bu5TJcLJK56s75r0x9C1SM/NZTfguaj/snUP+fKb/vg0v7Vxy+KH4M56mR4Oo7uo/vPPrDwld3E4W6kW3i7t1P5V6JoFt4b8NqskFk93dj/AJbS4/QdqVND1ST7tlN+K4q3D4T1aXrAEH+0woWPzGekIfgVSyjLaDu5Xfmy1deNL2UFYI0iHr1NYl1qV5etmed3z2J4rpLbwNISDc3Kr6hBmtyz8LabaEN5ZlYd3Oaf1DMcV/GlZeb/AER1fW8FQ/hq7/rqzgbLSr2/cCCBmH94jArrdL8GwwkSXzCVuuwdK6lESNQqKFUdgMU6vSwuS0KPvT95+e33HDXzOrU0j7qGRRRwxhI0CqOgAp9FFeylbRHnbhRRRQAUUUUAFFFFABRWVd+JNFsLlre61K3hmT7yO+CKiXxf4eZgo1e0JJwP3goA2qKRWV1DKQVIyCO4paACiikZlRCzEBVGST2FAC0VFb3EN3Ak9vKskTjKupyDUtABRRRQAUUUUAFFFFABRRRQAUVFb3UF2jPbypIqsVJU5wR1FS0AFFFVr3ULTTbdp7y4jgiUZLO2KALNFQ2l1DfWsdzbyCSGRdyMO4qagAoprukSM8jBUUZLE4AqlZ63pl/HPJa3sMscBxIytwv1NAF+imxyJNGskbh0YZVlOQRTqACiiigAooooAKKKKAMu68OaLfXLXF1plrNM/wB53jBJrg/F+k6TfalB4W0PSrNb64w1zOkQ/wBHi7nPY12Pi3xJH4b0gzKvm3kzeVawDrJIen4VW8GeG5NGspbzUH87Vr1vNuZj1yeij2FAGjPead4T8PxG9ufKtbaNYg78lsDAAHcn0rHT4jaL5kf2iK/tIpCFWe4tXSPJ6fMRiqXjQC58c+DrOYB7drmSRoz0LKmVJ+hrp/E1tDdeGNSimjV4zbOdrDjhSRQBY1DVrHS9NfULy5SK1RdxkJ4x2x61x+o/ETTbrSbtYdP1Z0kgcJILJ9pyp5zjpXOzyvfeCfBcVyfMjlu41kVuQwB4z616jq6hdCv1UAAW0gAHb5TQByfgjVbXRvhVY6jeMVt4YSzkDJ6+lPHxQ0fYJHstVSLGTI1k+0D16dK5+P8A5IEP+uA/9Cr0fSEV9BslZQym3QEHv8ooAlsNUstT02PULS4SS0kXesgPGO9c2/xH0Xe/2eK+u4UJDT29q7x8dfmAwa5C3lksPAfju2tmMcVvezJCq8bFbGQPzNek+HLWG08N6fBBGqRiBcKB7UAV28XaOPDr66lz5tin32RSSvOMEdRW1FKk0KSxtuR1DKR3B6V5xpGmRXureONFVQttNtxGBwGZTkgVp+EtfMXwyF5dN+/02GSCbPXdHlR/IUAdFY+ItO1D7e0M2EsZDHO7DCgjrzWE/wATfD6szL9se2U4N0lq5iH/AALGMVyd5aS6X8F5JZN/nX0omn2/eYO2cflXRWfjG0g0mGyTwvrH2dYQmwWg2kY9M0Adguq2D6V/aa3URstnmeeG+Xb65rl2+JOkzIxtrPU7iIghZYrNyrfQ4ri3tryy+EN3bXFtPawyaliKGUYYQtJkDHYV69aRRw6VDHEioiwgBVGAOKAOI+HGowW/g7VNSnLR26XlxM+5cFVHJyPWrkXxM0qaFZ49P1Z4WG4SLZOQR69Kw9C/5Jh4r/663n8jXY+Bv+RG0X/rzj/9BFAGho+t6fr1iLzT5xLFnB7FT6EdjXEa7qXg+bxNJPeJe6rcW4CvDDG80MJHqAMZpNFY2XiPxwlv+7RMSKq8ANt61Q8A+K4NL8IWka6Bqs0sm6SWeG3DCVixyc55oA9D0HWtL1vT1n0mZHgT5CqjaUPoR2rUrz/waJ5/Gut6hDpd1YafdJGwSePZukA5OK9AoA8w+KHiRPOsfDxhv1inuk+0vFC37yPBJVSOp6cCt/S7/wAPt4XvvK0qey06CPEyS2zRlxj6ZNVfHn/IxeDv+wkf/QDW74z/AORN1b/r3agCGXxJouheGLDUBmLTZNiRHH3QTgZ9qZpHjS21u/jgs9N1FreTO27a3ZYjjvk9q4zxJEk3wm8PxSKGRpbcEHuN1erxxpFGscahUUYVQMACgDkrj4i6TDf3NpFa6jcvbSGORoLV3UMOoyBVb/haGkC7Fr9g1X7QV3iL7G+7b64x0pPh5/x/eJ/+wnJSSf8AJaIP+wW3/oQoA1dJ8c6Rquorp4+0Wt44zHDdQtEXHtkc1p2muWV7q15pkTt9qtMGVWUjg9CPWuY+JCIo8P3SqBPHqcSrIOoBzkZpurn+xPiVpWpD5YNTiNrKe28crQB2F5qVtYz2sEz4kunMcSgdSFLH9FNFcjcSNrHxZs7ZTm30e1eaT08yQFAPyJooAy9YTW7b4hz6rc6Fc6pawRquniFhtjyPmJB75rWHjXXSf+RN1H/voV29RR3VvLM8Mc0bSpyyKwJX6igDkvFWl6lqI0XX9Otv+Jhp0nnfZZDgsrDDLn1xVTUvEWv6xp02m2Xhm7guLhDE0twQEjB4JrvaKAOG1Xwbcr4K02w051a/0xkmhLdGdeSPxqG68V+Ip9MntJfB98JpIWjZkYFckYyPau/ooA8xvtPutJ+Bz2d5EY7iO3G+PPIO7pV/TvF2tJo9rFb+E793ECqjswCnjg/Sun8U6PJr/hy70yGRY5J1ADN0HOa0LC3Npp9vbMQxijVCR3wMUAcbpPg27k8GazZ6k6pf6xJJPLt5EbN90fhgUzTvEfiDSNOi0++8M3c9zAojEluQUfHAOa72igDkvBmj6haz6nq+qxrDd6lKH8lTny1A4B965fV/DmvR6lrGi2Nkz6VrF3HcG4DYWJePMB+pFeq0UAc/4m8PHWPCU2kwMEkEa+UewZelYtj4n8R2FlDa33hS8lnhQI0kDAo2OMiu6ooA5fWLC48ZeCpreS2ksLqX5o45uqOpyM/lWVbeKfEtnZJaXnhO7lnjTY0kLgq2BjIrvaKAPPNA0XVF+HGuWtxZvDeXpuXjgY/N844FdV4Ts59P8J6XaXKFJ4bZEdT2IAyK2aKAON0bQ7tPFfiee5hKWt7tET/3hjBrL0K48Q+DLE6LLoE+oWsDt9muLZhyhOQCPXmvRqKAMfQtYu9WSVrrSLnTyhwBOR830xWxRRQByXi/Sb3Udb8Mz2sJkjtL4yTEfwrsIzWt4otZr7wvqNrboXmlgZUUdzWvRQB53rGgancfD3RNPitWa6glgaSPuoDc16JRRQByXgvSr3TbvXnu4TGtzfvLFn+JT3ofSb0/FGHVRCfsS6e0Rk7btw4rraKAOU8c6XeapbaStnCZTDqMUsgHZRnJpfH2kzal4aaS1AN3ZutxDzjleTXVVjeK7a/vPDV7a6Yoa6mTy1y2MA9TQBzvwxSa+06/8RXabbnU7gtg9kUYA/nRXWaJpqaPolnp8YAEESpx69/1ooArPqSX2vXeheU2yO2WSWVXKkFyQFGORwM1WY2Hhm60/T9PsEV76baxB+bAGSxPU/jUHhZftWs+IdTPIlvTAh/2YgF/mDSS/wCnfEaFOqWFoWPsz9P0oA6hmVRlmAHuaFZWGVII9Qa4HV4yviG+n17Tb26sQF+yvBlkRMfNkDvmtae507TvAdxd6OQttJCWhKnqW4H6mgDpxIhOA6k+gNOrznWPDVlpHhSC+t1kj1TMWyUSHJkJFaXi3UpP7R0rR2+1NDMjzXYtVJdlXAA46Ak80AdmrKwypB+hoZlQZZgB7muH8O2wi8VNLptpe2mmm2PnLcAhTJnggH2qbStNg8VyXep6pvmj89oreLcQqovGcepoA6bVdRj0vR7vUWAdIImkwD97A4FS2V19rtIZWCq7oGKBs7c9q5nxfawQeHLLRLdNsV5dxW4QH+Ddub9Aaqajodjo2uaGNKRre4luCG2scNGBzkflQB3NFFFAGZrOrf2UtoFi82S5nWFVzjr3rTrg/GusPYeJNLZLOa7W0ie5dIhnB6An2rc8NW0txCdau7rz572MEKp+SNOoUD+ZoA04tVs59SuLCOUGe3CmQdhu6DPrVwkKMkgD1NcH4S8NaVd3ep6ubbJbUJBA248Kh2/zBNaBtk8TeJr+C7Z2sLDbGsSsQrORkk+tAHWAhhkEEeoppljUgGRQScDJrlPCypYal4hhhdhp1tKojVmyEO3LY9ulVfBnh+0vdLi1u/Rp7u6le5QyMSIwzEgAduDQB1epXs9nbhrWze7mY7RGjBce5J6Cn6fJdyWitfRxR3BzuSJiwX05Ncwupro/ibxFLcSHykgjmVSfbGB+Na3hizuIdNa7vS32y9czyqT9zP3VH0GKANummRFOC6g+hNDuI42djgKCTXA6ZoGnavol7rWpI7yzySyK+8jao4GPyoA9AJAGScD1pokRmKh1LDsDzXAzXV5/wqWzSSZzd3qR26OT83zvgH67a2ZNN0/wloV1qVtDm5it+ZXJZnPv+NAHTblDbdwye2arahqFvpdjLeXb7IYhljXmU0KXuhGdLLV5NdlUSJcFGAWQ8jHPArpPHFhFqWk6TYXSb57i7ij6+25/0X9aAOvhmjniWWNgVYZpRLGWCh13HoM81zupWVn4Z8KagbCLysxnGDnLHgU7wz4XstKsbO4aMy34iG+eRiWyRzQB0YIPQ01nCqWzwK4bTNWl0zw/rQVjJdLqk8FuhOSXZsqPwzn8K0phYaJ4cttM1IS3cs45iQFnlbqcUAaWn6jqN/ftusEt7FcjdJLmRz2wBwB+NFcloYtl8eWkOm2F3YItrK9wk2QHHAXj6migDYXwzrOn3d2dH1qOC1uJmn8ma337GY5bByOM1raLon9lCeaa4a6vbg7pp2GM+gA7AVrUUAc3c6R4junmjbXoYraQkYjtfnVT2BLdfwrN8U6Z9l8PaR4e0xhH5txHGjMu7CoMkkd+grtqqXP/AB92v+838qAMWDw7qNzdW8ms6ol1DbuHjgih8tSw6E8nOKl1jQLu71e31bTdQFndxQtA2+LeroSDjGR3AroKKAKGl22oQ2rx6neRXUpPDRxbAB6YyaxbHw3q+kymLT9ZjWwMpk8mW33MoJyQGzXU0UAZmoaQNQ1XTLx5cJYs8gjx95iuAfwGfzouNHFx4gtNUeXi2iZFix3bvmtOigDK0+31Iatf3N5Kv2Z9q28KnO0DqT7mtWiigDKXRYzrt1qUsnmefCsIjK8Ko6/nRoWjf2JYyWa3DSweazRKRjy1PO3+datFAHPeG9Cv9AElo19HPp4Z2hTy8OpZi3Jzz1NQv4d1S11K8uNJ1WO3ivH8ySOWHeVb1BzXT0UAYkXh1bfw7eaZDcsJ7tH8y5YZYuwwWxWnY2kdhYW9nF/q4Y1jX6AYqxRQBw19pKa18RFaOUm2toVN5Hj5WYHKL/Wu5rmPC/8AyGPEX/X4P5V09AGR4oums/DN/Mn3/KKr9TwP51gab4X1uTQ7bT7zWoxYmIB4obfa5U8ld2a6zUf+PNvqP51ZX7o+lAGVf6HFeDS4kfyrewnWURAcNtUhR+Gc/hVjWNNj1jSbiwkdkWZdu5eo96vUUAc9pel+ILOeBbnWYLi0jG0oLbazADjndU3iHRLnVXsbmyu1t7uylMkZdNynKkEEfQ1t0UAZGp6PNq+kwWdzcqHDo8zIvD4OSMds1rgYGB0oooA5m08IrB4jn1KS7MkDztcx22zASRgAWJ78Dj61Y1vQbq/1C11DT78Wl3bqyAvHvVlPtkVvUUAYGi6DeWeq3Op6nfpeXUsSwqUi2BFBz0ye9Fb9FA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Obrázok 6" descr="http://zodpovednefirmy.sk/wp-content/uploads/2018/07/ZF_logo_S-e1532620758714-236x300.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774" y="5157192"/>
            <a:ext cx="934889" cy="1080120"/>
          </a:xfrm>
          <a:prstGeom prst="rect">
            <a:avLst/>
          </a:prstGeom>
          <a:noFill/>
          <a:ln>
            <a:noFill/>
          </a:ln>
        </p:spPr>
      </p:pic>
    </p:spTree>
    <p:extLst>
      <p:ext uri="{BB962C8B-B14F-4D97-AF65-F5344CB8AC3E}">
        <p14:creationId xmlns:p14="http://schemas.microsoft.com/office/powerpoint/2010/main" val="1302118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o</a:t>
            </a:r>
            <a:r>
              <a:rPr lang="sk-SK" dirty="0" smtClean="0"/>
              <a:t>čakávania na </a:t>
            </a:r>
            <a:r>
              <a:rPr lang="sk-SK" dirty="0" err="1" smtClean="0"/>
              <a:t>NGOs</a:t>
            </a:r>
            <a:endParaRPr lang="en-US" dirty="0"/>
          </a:p>
        </p:txBody>
      </p:sp>
      <p:sp>
        <p:nvSpPr>
          <p:cNvPr id="3" name="Zástupný symbol obsahu 2"/>
          <p:cNvSpPr>
            <a:spLocks noGrp="1"/>
          </p:cNvSpPr>
          <p:nvPr>
            <p:ph idx="1"/>
          </p:nvPr>
        </p:nvSpPr>
        <p:spPr/>
        <p:txBody>
          <a:bodyPr>
            <a:normAutofit fontScale="92500" lnSpcReduction="20000"/>
          </a:bodyPr>
          <a:lstStyle/>
          <a:p>
            <a:r>
              <a:rPr lang="sk-SK" sz="2400" dirty="0"/>
              <a:t>p</a:t>
            </a:r>
            <a:r>
              <a:rPr lang="sk-SK" sz="2400" dirty="0"/>
              <a:t>odpora </a:t>
            </a:r>
            <a:r>
              <a:rPr lang="sk-SK" sz="2400" dirty="0" err="1"/>
              <a:t>NGOs</a:t>
            </a:r>
            <a:r>
              <a:rPr lang="sk-SK" sz="2400" dirty="0"/>
              <a:t> na základe grantových kôl, </a:t>
            </a:r>
            <a:r>
              <a:rPr lang="sk-SK" sz="2400" dirty="0" smtClean="0"/>
              <a:t>pričom projekty musia byť v oblastiach strategickej podpory firmy,</a:t>
            </a:r>
          </a:p>
          <a:p>
            <a:r>
              <a:rPr lang="sk-SK" sz="2400" dirty="0"/>
              <a:t>p</a:t>
            </a:r>
            <a:r>
              <a:rPr lang="sk-SK" sz="2400" dirty="0" smtClean="0"/>
              <a:t>rojekt musí byť kvalitný, zmysluplný, prinášať novú kvalitu,</a:t>
            </a:r>
          </a:p>
          <a:p>
            <a:r>
              <a:rPr lang="sk-SK" sz="2400" dirty="0" smtClean="0"/>
              <a:t>vo väčšine firiem sú projekty hodnotené a vyberané odborníkmi,</a:t>
            </a:r>
          </a:p>
          <a:p>
            <a:r>
              <a:rPr lang="sk-SK" sz="2400" dirty="0" smtClean="0"/>
              <a:t>niektoré podporujú tému, projekt dlhodobo, aj legislatívne zmeny, iné uprednostňujú opakovanú podporu po 1-2 rokoch, </a:t>
            </a:r>
          </a:p>
          <a:p>
            <a:r>
              <a:rPr lang="sk-SK" sz="2400" dirty="0" smtClean="0"/>
              <a:t>uvítali by väčšiu </a:t>
            </a:r>
            <a:r>
              <a:rPr lang="sk-SK" sz="2400" dirty="0" err="1" smtClean="0"/>
              <a:t>proaktivitu</a:t>
            </a:r>
            <a:r>
              <a:rPr lang="sk-SK" sz="2400" dirty="0" smtClean="0"/>
              <a:t> </a:t>
            </a:r>
            <a:r>
              <a:rPr lang="sk-SK" sz="2400" dirty="0" err="1" smtClean="0"/>
              <a:t>NGOs</a:t>
            </a:r>
            <a:r>
              <a:rPr lang="sk-SK" sz="2400" dirty="0" smtClean="0"/>
              <a:t>, </a:t>
            </a:r>
          </a:p>
          <a:p>
            <a:r>
              <a:rPr lang="sk-SK" sz="2400" dirty="0"/>
              <a:t>v</a:t>
            </a:r>
            <a:r>
              <a:rPr lang="sk-SK" sz="2400" dirty="0" smtClean="0"/>
              <a:t>ýzvou je pokrytie administratívnych nákladov organizácie NGO, príp. operatívnych nákladov projektu</a:t>
            </a:r>
          </a:p>
          <a:p>
            <a:endParaRPr lang="en-US" dirty="0"/>
          </a:p>
        </p:txBody>
      </p:sp>
    </p:spTree>
    <p:extLst>
      <p:ext uri="{BB962C8B-B14F-4D97-AF65-F5344CB8AC3E}">
        <p14:creationId xmlns:p14="http://schemas.microsoft.com/office/powerpoint/2010/main" val="214206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45224"/>
            <a:ext cx="8183880" cy="1051560"/>
          </a:xfrm>
        </p:spPr>
        <p:txBody>
          <a:bodyPr>
            <a:normAutofit/>
          </a:bodyPr>
          <a:lstStyle/>
          <a:p>
            <a:r>
              <a:rPr lang="sk-SK" dirty="0"/>
              <a:t>v</a:t>
            </a:r>
            <a:r>
              <a:rPr lang="sk-SK" dirty="0" smtClean="0"/>
              <a:t>ýzvy</a:t>
            </a:r>
            <a:endParaRPr lang="en-US" dirty="0"/>
          </a:p>
        </p:txBody>
      </p:sp>
      <p:sp>
        <p:nvSpPr>
          <p:cNvPr id="3" name="Zástupný symbol obsahu 2"/>
          <p:cNvSpPr>
            <a:spLocks noGrp="1"/>
          </p:cNvSpPr>
          <p:nvPr>
            <p:ph idx="1"/>
          </p:nvPr>
        </p:nvSpPr>
        <p:spPr>
          <a:xfrm>
            <a:off x="539552" y="764704"/>
            <a:ext cx="8183880" cy="4187952"/>
          </a:xfrm>
        </p:spPr>
        <p:txBody>
          <a:bodyPr>
            <a:noAutofit/>
          </a:bodyPr>
          <a:lstStyle/>
          <a:p>
            <a:r>
              <a:rPr lang="sk-SK" sz="1900" b="1" dirty="0" smtClean="0"/>
              <a:t>CSR ešte stále zamieňané s filantropiou</a:t>
            </a:r>
            <a:br>
              <a:rPr lang="sk-SK" sz="1900" b="1" dirty="0" smtClean="0"/>
            </a:br>
            <a:endParaRPr lang="sk-SK" sz="1900" b="1" dirty="0" smtClean="0"/>
          </a:p>
          <a:p>
            <a:r>
              <a:rPr lang="sk-SK" sz="1900" dirty="0" smtClean="0"/>
              <a:t>CSR </a:t>
            </a:r>
            <a:r>
              <a:rPr lang="sk-SK" sz="1900" dirty="0"/>
              <a:t>je pre nadnárodné firmy „</a:t>
            </a:r>
            <a:r>
              <a:rPr lang="sk-SK" sz="1900" dirty="0" err="1"/>
              <a:t>must</a:t>
            </a:r>
            <a:r>
              <a:rPr lang="sk-SK" sz="1900" dirty="0" smtClean="0"/>
              <a:t>“, </a:t>
            </a:r>
            <a:r>
              <a:rPr lang="sk-SK" sz="1900" b="1" dirty="0" smtClean="0"/>
              <a:t>snaha o zjednodušovanie </a:t>
            </a:r>
            <a:r>
              <a:rPr lang="sk-SK" sz="1900" dirty="0" smtClean="0"/>
              <a:t>zo strany </a:t>
            </a:r>
            <a:r>
              <a:rPr lang="sk-SK" sz="1900" dirty="0" err="1" smtClean="0"/>
              <a:t>firiem-namiesto</a:t>
            </a:r>
            <a:r>
              <a:rPr lang="sk-SK" sz="1900" dirty="0" smtClean="0"/>
              <a:t> CSR reportov, iba časť vo Výročných správach, využívanie chránených dielní namiesto zamestnávania znevýhodnených (v oblastiach </a:t>
            </a:r>
            <a:r>
              <a:rPr lang="sk-SK" sz="1900" dirty="0" err="1" smtClean="0"/>
              <a:t>kateringu</a:t>
            </a:r>
            <a:r>
              <a:rPr lang="sk-SK" sz="1900" dirty="0" smtClean="0"/>
              <a:t>, nákup darčekov a reklamných predmetov,...) </a:t>
            </a:r>
          </a:p>
          <a:p>
            <a:endParaRPr lang="sk-SK" sz="1900" dirty="0"/>
          </a:p>
          <a:p>
            <a:r>
              <a:rPr lang="sk-SK" sz="1900" dirty="0" smtClean="0"/>
              <a:t>hoci</a:t>
            </a:r>
            <a:r>
              <a:rPr lang="sk-SK" sz="1900" b="1" dirty="0" smtClean="0"/>
              <a:t> malý záujem médií, </a:t>
            </a:r>
            <a:r>
              <a:rPr lang="sk-SK" sz="1900" dirty="0"/>
              <a:t>objavujú sa komunikačné kampane s témami CSR – znevýhodnený športovec, podpora lokálnych dodávateľov, sadenie </a:t>
            </a:r>
            <a:r>
              <a:rPr lang="sk-SK" sz="1900" dirty="0" smtClean="0"/>
              <a:t>stromov,</a:t>
            </a:r>
          </a:p>
          <a:p>
            <a:pPr marL="0" indent="0">
              <a:buNone/>
            </a:pPr>
            <a:endParaRPr lang="sk-SK" sz="1900" dirty="0"/>
          </a:p>
          <a:p>
            <a:r>
              <a:rPr lang="sk-SK" sz="1900" b="1" dirty="0" smtClean="0"/>
              <a:t>firmy </a:t>
            </a:r>
            <a:r>
              <a:rPr lang="sk-SK" sz="1900" b="1" dirty="0"/>
              <a:t>si nemyslia, že klienti ich uprednostňujú pre ich CSR, hoci to </a:t>
            </a:r>
            <a:r>
              <a:rPr lang="sk-SK" sz="1900" b="1" dirty="0" smtClean="0"/>
              <a:t>deklarujú</a:t>
            </a:r>
            <a:r>
              <a:rPr lang="sk-SK" sz="1900" dirty="0" smtClean="0"/>
              <a:t> niektoré už s CSR cielene pracujú a majú projekty podľa očakávaní partnerov, </a:t>
            </a:r>
          </a:p>
          <a:p>
            <a:endParaRPr lang="sk-SK" sz="1900" b="1" dirty="0"/>
          </a:p>
          <a:p>
            <a:endParaRPr lang="sk-SK" sz="1900" dirty="0" smtClean="0"/>
          </a:p>
          <a:p>
            <a:endParaRPr lang="en-US" sz="1900" dirty="0"/>
          </a:p>
        </p:txBody>
      </p:sp>
    </p:spTree>
    <p:extLst>
      <p:ext uri="{BB962C8B-B14F-4D97-AF65-F5344CB8AC3E}">
        <p14:creationId xmlns:p14="http://schemas.microsoft.com/office/powerpoint/2010/main" val="1544914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zdroje</a:t>
            </a:r>
            <a:endParaRPr lang="en-US" dirty="0"/>
          </a:p>
        </p:txBody>
      </p:sp>
      <p:sp>
        <p:nvSpPr>
          <p:cNvPr id="3" name="Zástupný symbol obsahu 2"/>
          <p:cNvSpPr>
            <a:spLocks noGrp="1"/>
          </p:cNvSpPr>
          <p:nvPr>
            <p:ph idx="1"/>
          </p:nvPr>
        </p:nvSpPr>
        <p:spPr>
          <a:xfrm>
            <a:off x="395536" y="1268760"/>
            <a:ext cx="8183880" cy="4187952"/>
          </a:xfrm>
        </p:spPr>
        <p:txBody>
          <a:bodyPr>
            <a:normAutofit/>
          </a:bodyPr>
          <a:lstStyle/>
          <a:p>
            <a:r>
              <a:rPr lang="sk-SK" sz="2400" dirty="0" err="1" smtClean="0"/>
              <a:t>Apr</a:t>
            </a:r>
            <a:r>
              <a:rPr lang="sk-SK" sz="2400" dirty="0" smtClean="0"/>
              <a:t> 2018, </a:t>
            </a:r>
            <a:r>
              <a:rPr lang="sk-SK" sz="2400" dirty="0" err="1" smtClean="0"/>
              <a:t>Ipsos</a:t>
            </a:r>
            <a:r>
              <a:rPr lang="sk-SK" sz="2400" dirty="0" smtClean="0"/>
              <a:t>, </a:t>
            </a:r>
            <a:r>
              <a:rPr lang="sk-SK" sz="2400" dirty="0" err="1" smtClean="0"/>
              <a:t>CSR&amp;Reputation</a:t>
            </a:r>
            <a:r>
              <a:rPr lang="sk-SK" sz="2400" dirty="0" smtClean="0"/>
              <a:t> </a:t>
            </a:r>
            <a:r>
              <a:rPr lang="sk-SK" sz="2400" dirty="0" err="1" smtClean="0"/>
              <a:t>research</a:t>
            </a:r>
            <a:r>
              <a:rPr lang="sk-SK" sz="2400" dirty="0"/>
              <a:t>;</a:t>
            </a:r>
            <a:endParaRPr lang="sk-SK" sz="2400" dirty="0" smtClean="0"/>
          </a:p>
          <a:p>
            <a:r>
              <a:rPr lang="sk-SK" sz="2400" dirty="0" smtClean="0"/>
              <a:t>Jan </a:t>
            </a:r>
            <a:r>
              <a:rPr lang="en-US" sz="2400" dirty="0" smtClean="0"/>
              <a:t>2018</a:t>
            </a:r>
            <a:r>
              <a:rPr lang="sk-SK" sz="2400" dirty="0" smtClean="0"/>
              <a:t>,</a:t>
            </a:r>
            <a:r>
              <a:rPr lang="en-US" sz="2400" dirty="0" smtClean="0"/>
              <a:t> Edelman</a:t>
            </a:r>
            <a:r>
              <a:rPr lang="sk-SK" sz="2400" dirty="0" smtClean="0"/>
              <a:t> </a:t>
            </a:r>
            <a:r>
              <a:rPr lang="en-US" sz="2400" dirty="0" smtClean="0"/>
              <a:t>Trust Barometer</a:t>
            </a:r>
            <a:endParaRPr lang="sk-SK" sz="2400" dirty="0" smtClean="0"/>
          </a:p>
          <a:p>
            <a:r>
              <a:rPr lang="sk-SK" sz="2400" dirty="0" err="1" smtClean="0"/>
              <a:t>Oct</a:t>
            </a:r>
            <a:r>
              <a:rPr lang="sk-SK" sz="2400" dirty="0" smtClean="0"/>
              <a:t> 2017, </a:t>
            </a:r>
            <a:r>
              <a:rPr lang="en-US" sz="2400" dirty="0" smtClean="0"/>
              <a:t>Focus</a:t>
            </a:r>
            <a:r>
              <a:rPr lang="sk-SK" sz="2400" dirty="0" smtClean="0"/>
              <a:t>, Vnímanie CSR verejnosťou;</a:t>
            </a:r>
          </a:p>
          <a:p>
            <a:r>
              <a:rPr lang="sk-SK" sz="2400"/>
              <a:t>k</a:t>
            </a:r>
            <a:r>
              <a:rPr lang="sk-SK" sz="2400" smtClean="0"/>
              <a:t>valitatívny </a:t>
            </a:r>
            <a:r>
              <a:rPr lang="sk-SK" sz="2400" dirty="0" smtClean="0"/>
              <a:t>prieskum medzi firmami</a:t>
            </a:r>
            <a:endParaRPr lang="en-US" sz="2400" dirty="0"/>
          </a:p>
        </p:txBody>
      </p:sp>
    </p:spTree>
    <p:extLst>
      <p:ext uri="{BB962C8B-B14F-4D97-AF65-F5344CB8AC3E}">
        <p14:creationId xmlns:p14="http://schemas.microsoft.com/office/powerpoint/2010/main" val="2905734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ď</a:t>
            </a:r>
            <a:r>
              <a:rPr lang="sk-SK" dirty="0" smtClean="0"/>
              <a:t>akujem za pozornosť</a:t>
            </a:r>
            <a:endParaRPr lang="en-US" dirty="0"/>
          </a:p>
        </p:txBody>
      </p:sp>
      <p:sp>
        <p:nvSpPr>
          <p:cNvPr id="3" name="Zástupný symbol obsahu 2"/>
          <p:cNvSpPr>
            <a:spLocks noGrp="1"/>
          </p:cNvSpPr>
          <p:nvPr>
            <p:ph idx="1"/>
          </p:nvPr>
        </p:nvSpPr>
        <p:spPr/>
        <p:txBody>
          <a:bodyPr/>
          <a:lstStyle/>
          <a:p>
            <a:pPr marL="0" indent="0">
              <a:buNone/>
            </a:pPr>
            <a:endParaRPr lang="sk-SK" dirty="0" smtClean="0"/>
          </a:p>
          <a:p>
            <a:pPr marL="0" indent="0">
              <a:buNone/>
            </a:pPr>
            <a:endParaRPr lang="sk-SK" dirty="0"/>
          </a:p>
          <a:p>
            <a:pPr marL="0" indent="0" algn="ctr">
              <a:buNone/>
            </a:pPr>
            <a:r>
              <a:rPr lang="sk-SK" dirty="0" err="1" smtClean="0">
                <a:hlinkClick r:id="rId2"/>
              </a:rPr>
              <a:t>hlavcakova@zodpovednefirmy.sk</a:t>
            </a:r>
            <a:endParaRPr lang="sk-SK" dirty="0" smtClean="0"/>
          </a:p>
          <a:p>
            <a:pPr marL="0" indent="0" algn="ctr">
              <a:buNone/>
            </a:pPr>
            <a:r>
              <a:rPr lang="sk-SK" dirty="0" err="1" smtClean="0"/>
              <a:t>www.zodpovednefirmy.sk</a:t>
            </a:r>
            <a:endParaRPr lang="en-US" dirty="0"/>
          </a:p>
        </p:txBody>
      </p:sp>
    </p:spTree>
    <p:extLst>
      <p:ext uri="{BB962C8B-B14F-4D97-AF65-F5344CB8AC3E}">
        <p14:creationId xmlns:p14="http://schemas.microsoft.com/office/powerpoint/2010/main" val="776935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5445224"/>
            <a:ext cx="8496944" cy="1051560"/>
          </a:xfrm>
        </p:spPr>
        <p:txBody>
          <a:bodyPr>
            <a:normAutofit/>
          </a:bodyPr>
          <a:lstStyle/>
          <a:p>
            <a:r>
              <a:rPr lang="sk-SK" dirty="0" smtClean="0"/>
              <a:t>výzvy</a:t>
            </a:r>
            <a:endParaRPr lang="en-US" dirty="0"/>
          </a:p>
        </p:txBody>
      </p:sp>
      <p:sp>
        <p:nvSpPr>
          <p:cNvPr id="3" name="Zástupný symbol obsahu 2"/>
          <p:cNvSpPr>
            <a:spLocks noGrp="1"/>
          </p:cNvSpPr>
          <p:nvPr>
            <p:ph idx="1"/>
          </p:nvPr>
        </p:nvSpPr>
        <p:spPr/>
        <p:txBody>
          <a:bodyPr/>
          <a:lstStyle/>
          <a:p>
            <a:r>
              <a:rPr lang="sk-SK" dirty="0" err="1"/>
              <a:t>t</a:t>
            </a:r>
            <a:r>
              <a:rPr lang="sk-SK" dirty="0" err="1" smtClean="0"/>
              <a:t>sunami</a:t>
            </a:r>
            <a:r>
              <a:rPr lang="sk-SK" dirty="0" smtClean="0"/>
              <a:t> straty dôvery u všetkých aktérov</a:t>
            </a:r>
          </a:p>
          <a:p>
            <a:endParaRPr lang="sk-SK" dirty="0" smtClean="0"/>
          </a:p>
          <a:p>
            <a:endParaRPr lang="sk-SK" dirty="0" smtClean="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412776"/>
            <a:ext cx="6156174" cy="4081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5817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CSR - spoločenská zodpovednosť z pohľadu . . .</a:t>
            </a:r>
            <a:endParaRPr lang="en-US" dirty="0"/>
          </a:p>
        </p:txBody>
      </p:sp>
      <p:sp>
        <p:nvSpPr>
          <p:cNvPr id="3" name="Ovál 2"/>
          <p:cNvSpPr/>
          <p:nvPr/>
        </p:nvSpPr>
        <p:spPr>
          <a:xfrm>
            <a:off x="3491880" y="2475804"/>
            <a:ext cx="2160240" cy="1008112"/>
          </a:xfrm>
          <a:prstGeom prst="ellipse">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b="1" dirty="0" smtClean="0">
                <a:solidFill>
                  <a:srgbClr val="006600"/>
                </a:solidFill>
              </a:rPr>
              <a:t>CSR</a:t>
            </a:r>
            <a:endParaRPr lang="en-US" b="1" dirty="0">
              <a:solidFill>
                <a:srgbClr val="006600"/>
              </a:solidFill>
            </a:endParaRPr>
          </a:p>
        </p:txBody>
      </p:sp>
      <p:sp>
        <p:nvSpPr>
          <p:cNvPr id="4" name="Ovál 3"/>
          <p:cNvSpPr/>
          <p:nvPr/>
        </p:nvSpPr>
        <p:spPr>
          <a:xfrm>
            <a:off x="6127398" y="2475804"/>
            <a:ext cx="2160240" cy="1008112"/>
          </a:xfrm>
          <a:prstGeom prst="ellipse">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b="1" dirty="0" smtClean="0">
                <a:solidFill>
                  <a:srgbClr val="006600"/>
                </a:solidFill>
              </a:rPr>
              <a:t>verejnosť</a:t>
            </a:r>
            <a:endParaRPr lang="en-US" b="1" dirty="0" smtClean="0">
              <a:solidFill>
                <a:srgbClr val="006600"/>
              </a:solidFill>
            </a:endParaRPr>
          </a:p>
        </p:txBody>
      </p:sp>
      <p:sp>
        <p:nvSpPr>
          <p:cNvPr id="5" name="Ovál 4"/>
          <p:cNvSpPr/>
          <p:nvPr/>
        </p:nvSpPr>
        <p:spPr>
          <a:xfrm>
            <a:off x="3563888" y="1196752"/>
            <a:ext cx="2160240" cy="1008112"/>
          </a:xfrm>
          <a:prstGeom prst="ellipse">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b="1" dirty="0" smtClean="0">
                <a:solidFill>
                  <a:srgbClr val="006600"/>
                </a:solidFill>
              </a:rPr>
              <a:t>legislatíva</a:t>
            </a:r>
            <a:endParaRPr lang="en-US" b="1" dirty="0">
              <a:solidFill>
                <a:srgbClr val="006600"/>
              </a:solidFill>
            </a:endParaRPr>
          </a:p>
        </p:txBody>
      </p:sp>
      <p:sp>
        <p:nvSpPr>
          <p:cNvPr id="6" name="Ovál 5"/>
          <p:cNvSpPr/>
          <p:nvPr/>
        </p:nvSpPr>
        <p:spPr>
          <a:xfrm>
            <a:off x="1043608" y="2475804"/>
            <a:ext cx="2160240" cy="1008112"/>
          </a:xfrm>
          <a:prstGeom prst="ellipse">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b="1" dirty="0" smtClean="0">
                <a:solidFill>
                  <a:srgbClr val="006600"/>
                </a:solidFill>
              </a:rPr>
              <a:t>vývoj</a:t>
            </a:r>
            <a:endParaRPr lang="en-US" b="1" dirty="0">
              <a:solidFill>
                <a:srgbClr val="006600"/>
              </a:solidFill>
            </a:endParaRPr>
          </a:p>
        </p:txBody>
      </p:sp>
      <p:sp>
        <p:nvSpPr>
          <p:cNvPr id="7" name="Ovál 6"/>
          <p:cNvSpPr/>
          <p:nvPr/>
        </p:nvSpPr>
        <p:spPr>
          <a:xfrm>
            <a:off x="5076056" y="3645024"/>
            <a:ext cx="2160240" cy="1008112"/>
          </a:xfrm>
          <a:prstGeom prst="ellipse">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b="1" dirty="0" smtClean="0">
                <a:solidFill>
                  <a:srgbClr val="006600"/>
                </a:solidFill>
              </a:rPr>
              <a:t>firmy</a:t>
            </a:r>
            <a:endParaRPr lang="en-US" b="1" dirty="0" smtClean="0">
              <a:solidFill>
                <a:srgbClr val="006600"/>
              </a:solidFill>
            </a:endParaRPr>
          </a:p>
        </p:txBody>
      </p:sp>
      <p:sp>
        <p:nvSpPr>
          <p:cNvPr id="8" name="Ovál 7"/>
          <p:cNvSpPr/>
          <p:nvPr/>
        </p:nvSpPr>
        <p:spPr>
          <a:xfrm>
            <a:off x="1907704" y="3645024"/>
            <a:ext cx="2160240" cy="1008112"/>
          </a:xfrm>
          <a:prstGeom prst="ellipse">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b="1" dirty="0" smtClean="0">
              <a:solidFill>
                <a:srgbClr val="006600"/>
              </a:solidFill>
            </a:endParaRPr>
          </a:p>
          <a:p>
            <a:pPr algn="ctr"/>
            <a:r>
              <a:rPr lang="sk-SK" b="1" dirty="0" err="1" smtClean="0">
                <a:solidFill>
                  <a:srgbClr val="006600"/>
                </a:solidFill>
              </a:rPr>
              <a:t>NGOs</a:t>
            </a:r>
            <a:endParaRPr lang="en-US" b="1" dirty="0" smtClean="0">
              <a:solidFill>
                <a:srgbClr val="006600"/>
              </a:solidFill>
            </a:endParaRPr>
          </a:p>
          <a:p>
            <a:pPr algn="ctr"/>
            <a:endParaRPr lang="en-US" b="1" dirty="0">
              <a:solidFill>
                <a:srgbClr val="006600"/>
              </a:solidFill>
            </a:endParaRPr>
          </a:p>
        </p:txBody>
      </p:sp>
    </p:spTree>
    <p:extLst>
      <p:ext uri="{BB962C8B-B14F-4D97-AF65-F5344CB8AC3E}">
        <p14:creationId xmlns:p14="http://schemas.microsoft.com/office/powerpoint/2010/main" val="347479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653136"/>
            <a:ext cx="8183880" cy="1051560"/>
          </a:xfrm>
        </p:spPr>
        <p:txBody>
          <a:bodyPr/>
          <a:lstStyle/>
          <a:p>
            <a:r>
              <a:rPr lang="sk-SK" dirty="0" smtClean="0"/>
              <a:t>vývoj CSR na Slovensku</a:t>
            </a:r>
            <a:endParaRPr lang="en-US" dirty="0"/>
          </a:p>
        </p:txBody>
      </p:sp>
      <p:sp>
        <p:nvSpPr>
          <p:cNvPr id="3" name="Zástupný symbol obsahu 2"/>
          <p:cNvSpPr>
            <a:spLocks noGrp="1"/>
          </p:cNvSpPr>
          <p:nvPr>
            <p:ph idx="1"/>
          </p:nvPr>
        </p:nvSpPr>
        <p:spPr>
          <a:xfrm>
            <a:off x="502920" y="1196752"/>
            <a:ext cx="8183880" cy="3521552"/>
          </a:xfrm>
        </p:spPr>
        <p:txBody>
          <a:bodyPr>
            <a:normAutofit fontScale="92500" lnSpcReduction="10000"/>
          </a:bodyPr>
          <a:lstStyle/>
          <a:p>
            <a:r>
              <a:rPr lang="sk-SK" dirty="0" smtClean="0"/>
              <a:t>90te roky filantropia ako prvý krok k CSR</a:t>
            </a:r>
          </a:p>
          <a:p>
            <a:r>
              <a:rPr lang="sk-SK" dirty="0" smtClean="0"/>
              <a:t>Vznik Nadácii, Centrum pre </a:t>
            </a:r>
            <a:r>
              <a:rPr lang="sk-SK" dirty="0" err="1" smtClean="0"/>
              <a:t>fiantropiu</a:t>
            </a:r>
            <a:r>
              <a:rPr lang="sk-SK" dirty="0" smtClean="0"/>
              <a:t>,</a:t>
            </a:r>
          </a:p>
          <a:p>
            <a:r>
              <a:rPr lang="sk-SK" dirty="0" smtClean="0"/>
              <a:t>2003 prvý CSR report Orange Slovensko</a:t>
            </a:r>
          </a:p>
          <a:p>
            <a:r>
              <a:rPr lang="sk-SK" dirty="0" smtClean="0"/>
              <a:t>2004 vznik BLF Slovensko </a:t>
            </a:r>
          </a:p>
          <a:p>
            <a:r>
              <a:rPr lang="sk-SK" dirty="0" smtClean="0"/>
              <a:t>2010 oceňovania zodpovedných organizácii</a:t>
            </a:r>
          </a:p>
          <a:p>
            <a:r>
              <a:rPr lang="sk-SK" dirty="0" smtClean="0"/>
              <a:t>2011 CSR pre MSP</a:t>
            </a:r>
          </a:p>
          <a:p>
            <a:r>
              <a:rPr lang="sk-SK" dirty="0"/>
              <a:t>vznik firemných nadácii</a:t>
            </a:r>
          </a:p>
          <a:p>
            <a:r>
              <a:rPr lang="sk-SK" dirty="0" smtClean="0"/>
              <a:t>2017 povinné nefinančné reportovanie</a:t>
            </a:r>
          </a:p>
          <a:p>
            <a:endParaRPr lang="en-US" dirty="0"/>
          </a:p>
        </p:txBody>
      </p:sp>
    </p:spTree>
    <p:extLst>
      <p:ext uri="{BB962C8B-B14F-4D97-AF65-F5344CB8AC3E}">
        <p14:creationId xmlns:p14="http://schemas.microsoft.com/office/powerpoint/2010/main" val="103774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legislatíva</a:t>
            </a:r>
            <a:endParaRPr lang="en-US" dirty="0"/>
          </a:p>
        </p:txBody>
      </p:sp>
      <p:sp>
        <p:nvSpPr>
          <p:cNvPr id="3" name="Zástupný symbol obsahu 2"/>
          <p:cNvSpPr>
            <a:spLocks noGrp="1"/>
          </p:cNvSpPr>
          <p:nvPr>
            <p:ph idx="1"/>
          </p:nvPr>
        </p:nvSpPr>
        <p:spPr>
          <a:xfrm>
            <a:off x="467544" y="908720"/>
            <a:ext cx="8183880" cy="4187952"/>
          </a:xfrm>
        </p:spPr>
        <p:txBody>
          <a:bodyPr>
            <a:normAutofit fontScale="85000" lnSpcReduction="20000"/>
          </a:bodyPr>
          <a:lstStyle/>
          <a:p>
            <a:r>
              <a:rPr lang="sk-SK" dirty="0"/>
              <a:t>m</a:t>
            </a:r>
            <a:r>
              <a:rPr lang="sk-SK" dirty="0" smtClean="0"/>
              <a:t>ožnosť poukázania 2% daní </a:t>
            </a:r>
            <a:r>
              <a:rPr lang="sk-SK" dirty="0" err="1" smtClean="0"/>
              <a:t>NGOs</a:t>
            </a:r>
            <a:endParaRPr lang="sk-SK" dirty="0" smtClean="0"/>
          </a:p>
          <a:p>
            <a:r>
              <a:rPr lang="sk-SK" dirty="0"/>
              <a:t>povinnosť zamestnávať </a:t>
            </a:r>
            <a:r>
              <a:rPr lang="sk-SK" dirty="0" smtClean="0"/>
              <a:t>znevýhodnených občanov,</a:t>
            </a:r>
            <a:endParaRPr lang="sk-SK" dirty="0"/>
          </a:p>
          <a:p>
            <a:r>
              <a:rPr lang="sk-SK" dirty="0" smtClean="0"/>
              <a:t>2014 </a:t>
            </a:r>
            <a:r>
              <a:rPr lang="en-US" dirty="0" err="1"/>
              <a:t>Stratégia</a:t>
            </a:r>
            <a:r>
              <a:rPr lang="en-US" dirty="0"/>
              <a:t> </a:t>
            </a:r>
            <a:r>
              <a:rPr lang="en-US" dirty="0" err="1"/>
              <a:t>adaptácie</a:t>
            </a:r>
            <a:r>
              <a:rPr lang="en-US" dirty="0"/>
              <a:t> </a:t>
            </a:r>
            <a:r>
              <a:rPr lang="en-US" dirty="0" err="1"/>
              <a:t>Slovenskej</a:t>
            </a:r>
            <a:r>
              <a:rPr lang="en-US" dirty="0"/>
              <a:t> </a:t>
            </a:r>
            <a:r>
              <a:rPr lang="en-US" dirty="0" err="1"/>
              <a:t>republiky</a:t>
            </a:r>
            <a:r>
              <a:rPr lang="en-US" dirty="0"/>
              <a:t> </a:t>
            </a:r>
            <a:r>
              <a:rPr lang="en-US" dirty="0" err="1"/>
              <a:t>na</a:t>
            </a:r>
            <a:r>
              <a:rPr lang="en-US" dirty="0"/>
              <a:t> </a:t>
            </a:r>
            <a:r>
              <a:rPr lang="en-US" dirty="0" err="1"/>
              <a:t>nepriaznivé</a:t>
            </a:r>
            <a:r>
              <a:rPr lang="en-US" dirty="0"/>
              <a:t> </a:t>
            </a:r>
            <a:r>
              <a:rPr lang="en-US" dirty="0" err="1"/>
              <a:t>dôsledky</a:t>
            </a:r>
            <a:r>
              <a:rPr lang="en-US" dirty="0"/>
              <a:t> </a:t>
            </a:r>
            <a:r>
              <a:rPr lang="en-US" dirty="0" err="1"/>
              <a:t>zmeny</a:t>
            </a:r>
            <a:r>
              <a:rPr lang="en-US" dirty="0"/>
              <a:t> </a:t>
            </a:r>
            <a:r>
              <a:rPr lang="en-US" dirty="0" err="1" smtClean="0"/>
              <a:t>klímy</a:t>
            </a:r>
            <a:endParaRPr lang="sk-SK" dirty="0" smtClean="0"/>
          </a:p>
          <a:p>
            <a:r>
              <a:rPr lang="vi-VN" dirty="0"/>
              <a:t>2015 </a:t>
            </a:r>
            <a:r>
              <a:rPr lang="sk-SK" dirty="0" smtClean="0"/>
              <a:t>N</a:t>
            </a:r>
            <a:r>
              <a:rPr lang="vi-VN" dirty="0" smtClean="0"/>
              <a:t>ovel</a:t>
            </a:r>
            <a:r>
              <a:rPr lang="sk-SK" dirty="0" smtClean="0"/>
              <a:t>a</a:t>
            </a:r>
            <a:r>
              <a:rPr lang="vi-VN" dirty="0" smtClean="0"/>
              <a:t> </a:t>
            </a:r>
            <a:r>
              <a:rPr lang="vi-VN" dirty="0"/>
              <a:t>zákona č. 431 / 2002 Z. z. o účtovníctve </a:t>
            </a:r>
            <a:r>
              <a:rPr lang="sk-SK" dirty="0" smtClean="0"/>
              <a:t> -</a:t>
            </a:r>
            <a:r>
              <a:rPr lang="vi-VN" dirty="0" smtClean="0"/>
              <a:t>povinnosť </a:t>
            </a:r>
            <a:r>
              <a:rPr lang="vi-VN" dirty="0"/>
              <a:t>firiem zverejňovať informácie v oblasti spoločenskej zodpovednosti a politiky </a:t>
            </a:r>
            <a:r>
              <a:rPr lang="vi-VN" dirty="0" smtClean="0"/>
              <a:t>rozmanitosti</a:t>
            </a:r>
            <a:r>
              <a:rPr lang="sk-SK" dirty="0" smtClean="0"/>
              <a:t>,  tzv. </a:t>
            </a:r>
            <a:r>
              <a:rPr lang="sk-SK" dirty="0"/>
              <a:t>nefinančného reportovania </a:t>
            </a:r>
            <a:r>
              <a:rPr lang="sk-SK" dirty="0" smtClean="0"/>
              <a:t>firiem,</a:t>
            </a:r>
          </a:p>
          <a:p>
            <a:r>
              <a:rPr lang="sk-SK" dirty="0" smtClean="0"/>
              <a:t>2018 Nový zákon o sociálnej ekonomike (téma </a:t>
            </a:r>
            <a:r>
              <a:rPr lang="sk-SK" dirty="0"/>
              <a:t>sociálnych </a:t>
            </a:r>
            <a:r>
              <a:rPr lang="sk-SK" dirty="0" smtClean="0"/>
              <a:t>podnikov bola politicky sprofanovaná</a:t>
            </a:r>
            <a:r>
              <a:rPr lang="sk-SK" dirty="0"/>
              <a:t>),</a:t>
            </a:r>
          </a:p>
          <a:p>
            <a:pPr marL="0" indent="0">
              <a:buNone/>
            </a:pPr>
            <a:endParaRPr lang="en-US" dirty="0"/>
          </a:p>
        </p:txBody>
      </p:sp>
    </p:spTree>
    <p:extLst>
      <p:ext uri="{BB962C8B-B14F-4D97-AF65-F5344CB8AC3E}">
        <p14:creationId xmlns:p14="http://schemas.microsoft.com/office/powerpoint/2010/main" val="961029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CSR očami verejnosti</a:t>
            </a:r>
            <a:endParaRPr lang="en-US" dirty="0"/>
          </a:p>
        </p:txBody>
      </p:sp>
      <p:sp>
        <p:nvSpPr>
          <p:cNvPr id="3" name="Zástupný symbol obsahu 2"/>
          <p:cNvSpPr>
            <a:spLocks noGrp="1"/>
          </p:cNvSpPr>
          <p:nvPr>
            <p:ph idx="1"/>
          </p:nvPr>
        </p:nvSpPr>
        <p:spPr/>
        <p:txBody>
          <a:bodyPr>
            <a:norm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pPr marL="0" indent="0">
              <a:buNone/>
            </a:pPr>
            <a:endParaRPr lang="en-US" dirty="0">
              <a:solidFill>
                <a:srgbClr val="FF0000"/>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993" y="764704"/>
            <a:ext cx="6353175" cy="442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708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idx="1"/>
          </p:nvPr>
        </p:nvSpPr>
        <p:spPr/>
        <p:txBody>
          <a:bodyPr>
            <a:noAutofit/>
          </a:bodyPr>
          <a:lstStyle/>
          <a:p>
            <a:pPr>
              <a:spcBef>
                <a:spcPct val="0"/>
              </a:spcBef>
            </a:pPr>
            <a:r>
              <a:rPr lang="sk-SK"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najdôležitejšie </a:t>
            </a:r>
            <a:r>
              <a:rPr lang="sk-SK" sz="36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CSR </a:t>
            </a:r>
            <a:r>
              <a:rPr lang="sk-SK"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aktivity</a:t>
            </a:r>
          </a:p>
          <a:p>
            <a:pPr>
              <a:spcBef>
                <a:spcPct val="0"/>
              </a:spcBef>
            </a:pPr>
            <a:r>
              <a:rPr lang="sk-SK"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p</a:t>
            </a:r>
            <a:r>
              <a:rPr lang="sk-SK"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odľa občanov</a:t>
            </a:r>
            <a:endParaRPr lang="en-US"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7" y="404664"/>
            <a:ext cx="8352927"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6313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idx="1"/>
          </p:nvPr>
        </p:nvSpPr>
        <p:spPr>
          <a:xfrm>
            <a:off x="395537" y="5624484"/>
            <a:ext cx="8424934" cy="420624"/>
          </a:xfrm>
        </p:spPr>
        <p:txBody>
          <a:bodyPr>
            <a:noAutofit/>
          </a:bodyPr>
          <a:lstStyle/>
          <a:p>
            <a:pPr>
              <a:spcBef>
                <a:spcPct val="0"/>
              </a:spcBef>
            </a:pPr>
            <a:r>
              <a:rPr lang="sk-SK" sz="2800" b="1" dirty="0">
                <a:solidFill>
                  <a:schemeClr val="accent1">
                    <a:tint val="88000"/>
                    <a:satMod val="150000"/>
                  </a:schemeClr>
                </a:solidFill>
                <a:effectLst>
                  <a:outerShdw blurRad="38100" dist="38100" dir="2700000" algn="tl">
                    <a:srgbClr val="000000">
                      <a:alpha val="43137"/>
                    </a:srgbClr>
                  </a:outerShdw>
                </a:effectLst>
                <a:latin typeface="+mj-lt"/>
                <a:ea typeface="+mj-ea"/>
                <a:cs typeface="+mj-cs"/>
              </a:rPr>
              <a:t>...aké oblasti by mali firmy podporovať?</a:t>
            </a:r>
            <a:endParaRPr lang="en-US" sz="2800" b="1" dirty="0">
              <a:solidFill>
                <a:schemeClr val="accent1">
                  <a:tint val="88000"/>
                  <a:satMod val="150000"/>
                </a:schemeClr>
              </a:solidFill>
              <a:effectLst>
                <a:outerShdw blurRad="38100" dist="38100" dir="2700000" algn="tl">
                  <a:srgbClr val="000000">
                    <a:alpha val="43137"/>
                  </a:srgbClr>
                </a:outerShdw>
              </a:effectLst>
              <a:latin typeface="+mj-lt"/>
              <a:ea typeface="+mj-ea"/>
              <a:cs typeface="+mj-cs"/>
            </a:endParaRP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424935" cy="5062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427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...očami zamestnancov</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404664"/>
            <a:ext cx="5790927" cy="5034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1600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517232"/>
            <a:ext cx="8183880" cy="1051560"/>
          </a:xfrm>
        </p:spPr>
        <p:txBody>
          <a:bodyPr/>
          <a:lstStyle/>
          <a:p>
            <a:r>
              <a:rPr lang="sk-SK" dirty="0" smtClean="0"/>
              <a:t>...a čo samotné firmy? </a:t>
            </a:r>
            <a:endParaRPr lang="en-US" dirty="0"/>
          </a:p>
        </p:txBody>
      </p:sp>
      <p:sp>
        <p:nvSpPr>
          <p:cNvPr id="3" name="Zástupný symbol obsahu 2"/>
          <p:cNvSpPr>
            <a:spLocks noGrp="1"/>
          </p:cNvSpPr>
          <p:nvPr>
            <p:ph idx="1"/>
          </p:nvPr>
        </p:nvSpPr>
        <p:spPr>
          <a:xfrm>
            <a:off x="323528" y="476672"/>
            <a:ext cx="8424936" cy="4824536"/>
          </a:xfrm>
        </p:spPr>
        <p:txBody>
          <a:bodyPr>
            <a:noAutofit/>
          </a:bodyPr>
          <a:lstStyle/>
          <a:p>
            <a:r>
              <a:rPr lang="sk-SK" sz="1800" dirty="0" smtClean="0"/>
              <a:t>nadnárodné matky určujú stratégiu, lokálna implementácia</a:t>
            </a:r>
            <a:br>
              <a:rPr lang="sk-SK" sz="1800" dirty="0" smtClean="0"/>
            </a:br>
            <a:r>
              <a:rPr lang="sk-SK" sz="1800" dirty="0" smtClean="0"/>
              <a:t> </a:t>
            </a:r>
          </a:p>
          <a:p>
            <a:r>
              <a:rPr lang="sk-SK" sz="1800" dirty="0" smtClean="0"/>
              <a:t>oblasti podpory/</a:t>
            </a:r>
            <a:r>
              <a:rPr lang="sk-SK" sz="1800" dirty="0" err="1" smtClean="0"/>
              <a:t>témy:vzdelávanie</a:t>
            </a:r>
            <a:r>
              <a:rPr lang="sk-SK" sz="1800" dirty="0" smtClean="0"/>
              <a:t>, kultúra, šport, charita, komunita ale aj </a:t>
            </a:r>
            <a:r>
              <a:rPr lang="sk-SK" sz="1800" dirty="0" err="1" smtClean="0"/>
              <a:t>bezdomovectvo</a:t>
            </a:r>
            <a:r>
              <a:rPr lang="sk-SK" sz="1800" dirty="0" smtClean="0"/>
              <a:t>, ľudia po výkone trestu, inklúzia Rómov, </a:t>
            </a:r>
            <a:r>
              <a:rPr lang="sk-SK" sz="1800" dirty="0" err="1" smtClean="0"/>
              <a:t>start-upy</a:t>
            </a:r>
            <a:r>
              <a:rPr lang="sk-SK" sz="1800" dirty="0" smtClean="0"/>
              <a:t>, dobrovoľníctvo ako nástroj motivácie, podpora podnikania </a:t>
            </a:r>
            <a:br>
              <a:rPr lang="sk-SK" sz="1800" dirty="0" smtClean="0"/>
            </a:br>
            <a:endParaRPr lang="sk-SK" sz="1800" dirty="0" smtClean="0"/>
          </a:p>
          <a:p>
            <a:r>
              <a:rPr lang="sk-SK" sz="1800" b="1" dirty="0" smtClean="0"/>
              <a:t>realizácia </a:t>
            </a:r>
            <a:r>
              <a:rPr lang="sk-SK" sz="1800" b="1" dirty="0" err="1" smtClean="0"/>
              <a:t>komunitných</a:t>
            </a:r>
            <a:r>
              <a:rPr lang="sk-SK" sz="1800" b="1" dirty="0" smtClean="0"/>
              <a:t> projektov v spolupráci s </a:t>
            </a:r>
            <a:r>
              <a:rPr lang="sk-SK" sz="1800" b="1" dirty="0" err="1" smtClean="0"/>
              <a:t>NGOs</a:t>
            </a:r>
            <a:endParaRPr lang="sk-SK" sz="1800" b="1" dirty="0" smtClean="0"/>
          </a:p>
          <a:p>
            <a:endParaRPr lang="sk-SK" sz="1800" b="1" dirty="0" smtClean="0"/>
          </a:p>
          <a:p>
            <a:r>
              <a:rPr lang="sk-SK" sz="1800" dirty="0" smtClean="0"/>
              <a:t>niektoré už s CSR cielene pracujú, majú projekty podľa očakávaní partnerov, </a:t>
            </a:r>
          </a:p>
          <a:p>
            <a:pPr marL="0" indent="0">
              <a:buNone/>
            </a:pPr>
            <a:endParaRPr lang="sk-SK" sz="1800" b="1" dirty="0" smtClean="0"/>
          </a:p>
          <a:p>
            <a:r>
              <a:rPr lang="sk-SK" sz="1800" b="1" dirty="0" smtClean="0"/>
              <a:t>firmy si nemyslia, že klienti ich uprednostňujú pre ich CSR, hoci to deklarujú</a:t>
            </a:r>
          </a:p>
          <a:p>
            <a:endParaRPr lang="sk-SK" sz="1800" b="1" dirty="0" smtClean="0"/>
          </a:p>
          <a:p>
            <a:r>
              <a:rPr lang="sk-SK" sz="1800" b="1" dirty="0" smtClean="0"/>
              <a:t>ale vnímajú hrdosť zamestnancov, pozitívny vplyv na </a:t>
            </a:r>
            <a:r>
              <a:rPr lang="sk-SK" sz="1800" b="1" dirty="0" err="1" smtClean="0"/>
              <a:t>brand</a:t>
            </a:r>
            <a:r>
              <a:rPr lang="sk-SK" sz="1800" b="1" dirty="0" smtClean="0"/>
              <a:t> a  imidž firmy</a:t>
            </a:r>
          </a:p>
          <a:p>
            <a:pPr marL="0" indent="0">
              <a:buNone/>
            </a:pPr>
            <a:endParaRPr lang="en-US" sz="1800" b="1" dirty="0"/>
          </a:p>
        </p:txBody>
      </p:sp>
    </p:spTree>
    <p:extLst>
      <p:ext uri="{BB962C8B-B14F-4D97-AF65-F5344CB8AC3E}">
        <p14:creationId xmlns:p14="http://schemas.microsoft.com/office/powerpoint/2010/main" val="1779208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893</TotalTime>
  <Words>1364</Words>
  <Application>Microsoft Office PowerPoint</Application>
  <PresentationFormat>Prezentácia na obrazovke (4:3)</PresentationFormat>
  <Paragraphs>184</Paragraphs>
  <Slides>14</Slides>
  <Notes>8</Notes>
  <HiddenSlides>0</HiddenSlides>
  <MMClips>0</MMClips>
  <ScaleCrop>false</ScaleCrop>
  <HeadingPairs>
    <vt:vector size="4" baseType="variant">
      <vt:variant>
        <vt:lpstr>Motív</vt:lpstr>
      </vt:variant>
      <vt:variant>
        <vt:i4>1</vt:i4>
      </vt:variant>
      <vt:variant>
        <vt:lpstr>Nadpisy snímok</vt:lpstr>
      </vt:variant>
      <vt:variant>
        <vt:i4>14</vt:i4>
      </vt:variant>
    </vt:vector>
  </HeadingPairs>
  <TitlesOfParts>
    <vt:vector size="15" baseType="lpstr">
      <vt:lpstr>Aspekt</vt:lpstr>
      <vt:lpstr>CSR na Slovensku</vt:lpstr>
      <vt:lpstr>CSR - spoločenská zodpovednosť z pohľadu . . .</vt:lpstr>
      <vt:lpstr>vývoj CSR na Slovensku</vt:lpstr>
      <vt:lpstr>legislatíva</vt:lpstr>
      <vt:lpstr>CSR očami verejnosti</vt:lpstr>
      <vt:lpstr>Prezentácia programu PowerPoint</vt:lpstr>
      <vt:lpstr>Prezentácia programu PowerPoint</vt:lpstr>
      <vt:lpstr>...očami zamestnancov</vt:lpstr>
      <vt:lpstr>...a čo samotné firmy? </vt:lpstr>
      <vt:lpstr>očakávania na NGOs</vt:lpstr>
      <vt:lpstr>výzvy</vt:lpstr>
      <vt:lpstr>zdroje</vt:lpstr>
      <vt:lpstr>ďakujem za pozornosť</vt:lpstr>
      <vt:lpstr>výzvy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CSR na Slovensku</dc:title>
  <dc:creator>beata.hlavcakova</dc:creator>
  <cp:lastModifiedBy>beata.hlavcakova</cp:lastModifiedBy>
  <cp:revision>34</cp:revision>
  <dcterms:created xsi:type="dcterms:W3CDTF">2018-09-11T16:11:36Z</dcterms:created>
  <dcterms:modified xsi:type="dcterms:W3CDTF">2018-09-12T07:05:24Z</dcterms:modified>
</cp:coreProperties>
</file>