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72" r:id="rId5"/>
    <p:sldId id="277" r:id="rId6"/>
    <p:sldId id="283" r:id="rId7"/>
    <p:sldId id="284" r:id="rId8"/>
    <p:sldId id="278" r:id="rId9"/>
    <p:sldId id="290" r:id="rId10"/>
    <p:sldId id="286" r:id="rId11"/>
    <p:sldId id="287" r:id="rId12"/>
    <p:sldId id="289" r:id="rId13"/>
  </p:sldIdLst>
  <p:sldSz cx="9144000" cy="6858000" type="screen4x3"/>
  <p:notesSz cx="6797675" cy="9928225"/>
  <p:embeddedFontLst>
    <p:embeddedFont>
      <p:font typeface="Bradley Hand ITC" panose="03070402050302030203" pitchFamily="66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8852"/>
    <a:srgbClr val="9BA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10" autoAdjust="0"/>
  </p:normalViewPr>
  <p:slideViewPr>
    <p:cSldViewPr>
      <p:cViewPr>
        <p:scale>
          <a:sx n="66" d="100"/>
          <a:sy n="66" d="100"/>
        </p:scale>
        <p:origin x="-6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3CA8-6195-436B-AB42-BB7DE974F112}" type="datetimeFigureOut">
              <a:rPr lang="cs-CZ" smtClean="0"/>
              <a:t>12.9.2018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77ADF-DFA7-4398-BF6E-7AD28A38A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85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7ADF-DFA7-4398-BF6E-7AD28A38AD4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44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7ADF-DFA7-4398-BF6E-7AD28A38AD4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7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7ADF-DFA7-4398-BF6E-7AD28A38AD4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948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7ADF-DFA7-4398-BF6E-7AD28A38AD4D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25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7ADF-DFA7-4398-BF6E-7AD28A38AD4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431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7ADF-DFA7-4398-BF6E-7AD28A38AD4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975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7ADF-DFA7-4398-BF6E-7AD28A38AD4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877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smtClean="0"/>
              <a:t>-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7ADF-DFA7-4398-BF6E-7AD28A38AD4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27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7ADF-DFA7-4398-BF6E-7AD28A38AD4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24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520260"/>
            <a:ext cx="9144000" cy="337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130426"/>
            <a:ext cx="8062664" cy="1470025"/>
          </a:xfrm>
        </p:spPr>
        <p:txBody>
          <a:bodyPr wrap="square">
            <a:noAutofit/>
          </a:bodyPr>
          <a:lstStyle>
            <a:lvl1pPr>
              <a:defRPr sz="4000">
                <a:latin typeface="Formata Pro Medium" panose="02000603060000020004" pitchFamily="50" charset="-18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Line 263"/>
          <p:cNvSpPr>
            <a:spLocks noChangeShapeType="1"/>
          </p:cNvSpPr>
          <p:nvPr userDrawn="1"/>
        </p:nvSpPr>
        <p:spPr bwMode="auto">
          <a:xfrm>
            <a:off x="0" y="6520260"/>
            <a:ext cx="9140950" cy="5084"/>
          </a:xfrm>
          <a:prstGeom prst="line">
            <a:avLst/>
          </a:prstGeom>
          <a:noFill/>
          <a:ln w="9525">
            <a:solidFill>
              <a:srgbClr val="9BA0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cs-CZ" dirty="0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8054296" y="6611639"/>
            <a:ext cx="5540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383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7BC49ADB-C06F-4785-B946-7028772C60DD}" type="slidenum">
              <a:rPr lang="en-US" sz="1000" smtClean="0">
                <a:solidFill>
                  <a:srgbClr val="9BA0A5"/>
                </a:solidFill>
              </a:rPr>
              <a:pPr algn="r" eaLnBrk="1" hangingPunct="1">
                <a:defRPr/>
              </a:pPr>
              <a:t>‹#›</a:t>
            </a:fld>
            <a:endParaRPr lang="en-US" sz="1000" dirty="0" smtClean="0">
              <a:solidFill>
                <a:srgbClr val="9BA0A5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127"/>
            <a:ext cx="2123728" cy="902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628276"/>
            <a:ext cx="2838550" cy="14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88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37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2047056" cy="4824536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6019800" cy="4929411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61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3"/>
            <a:ext cx="8219256" cy="38492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latin typeface="Formata Pro Medium" panose="02000603060000020004" pitchFamily="50" charset="-18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40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>
                <a:latin typeface="Formata Pro Medium" panose="02000603060000020004" pitchFamily="50" charset="-18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834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3873"/>
            <a:ext cx="8229600" cy="854968"/>
          </a:xfrm>
        </p:spPr>
        <p:txBody>
          <a:bodyPr/>
          <a:lstStyle>
            <a:lvl1pPr>
              <a:defRPr sz="3600" b="1">
                <a:latin typeface="Formata Pro Medium" panose="02000603060000020004" pitchFamily="50" charset="-18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0849"/>
            <a:ext cx="4038600" cy="40653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0849"/>
            <a:ext cx="4038600" cy="40653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632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54968"/>
          </a:xfrm>
        </p:spPr>
        <p:txBody>
          <a:bodyPr/>
          <a:lstStyle>
            <a:lvl1pPr>
              <a:defRPr sz="3600" b="1">
                <a:latin typeface="Formata Pro Medium" panose="02000603060000020004" pitchFamily="50" charset="-18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06084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5" y="2852936"/>
            <a:ext cx="4029844" cy="32732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06084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52936"/>
            <a:ext cx="3959423" cy="32732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492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54968"/>
          </a:xfrm>
        </p:spPr>
        <p:txBody>
          <a:bodyPr/>
          <a:lstStyle>
            <a:lvl1pPr>
              <a:defRPr sz="3600" b="1">
                <a:latin typeface="Formata Pro Medium" panose="02000603060000020004" pitchFamily="50" charset="-18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65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244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3610744" cy="1162050"/>
          </a:xfrm>
        </p:spPr>
        <p:txBody>
          <a:bodyPr anchor="b">
            <a:normAutofit/>
          </a:bodyPr>
          <a:lstStyle>
            <a:lvl1pPr algn="l">
              <a:defRPr sz="2000" b="1">
                <a:latin typeface="Formata Pro Medium" panose="02000603060000020004" pitchFamily="50" charset="-18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412777"/>
            <a:ext cx="4546848" cy="47133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80929"/>
            <a:ext cx="3610744" cy="33452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14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1268759"/>
            <a:ext cx="55150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85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20260"/>
            <a:ext cx="9144000" cy="337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85496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420889"/>
            <a:ext cx="8219256" cy="3705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2779" y="65202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BA0A5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Line 263"/>
          <p:cNvSpPr>
            <a:spLocks noChangeShapeType="1"/>
          </p:cNvSpPr>
          <p:nvPr userDrawn="1"/>
        </p:nvSpPr>
        <p:spPr bwMode="auto">
          <a:xfrm>
            <a:off x="-10437" y="6520260"/>
            <a:ext cx="10055045" cy="5084"/>
          </a:xfrm>
          <a:prstGeom prst="line">
            <a:avLst/>
          </a:prstGeom>
          <a:noFill/>
          <a:ln w="9525">
            <a:solidFill>
              <a:srgbClr val="9BA0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cs-CZ" dirty="0"/>
          </a:p>
        </p:txBody>
      </p:sp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8054296" y="6611639"/>
            <a:ext cx="5540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383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7BC49ADB-C06F-4785-B946-7028772C60DD}" type="slidenum">
              <a:rPr lang="en-US" sz="1000" smtClean="0">
                <a:solidFill>
                  <a:srgbClr val="9BA0A5"/>
                </a:solidFill>
              </a:rPr>
              <a:pPr algn="r" eaLnBrk="1" hangingPunct="1">
                <a:defRPr/>
              </a:pPr>
              <a:t>‹#›</a:t>
            </a:fld>
            <a:endParaRPr lang="en-US" sz="1000" dirty="0" smtClean="0">
              <a:solidFill>
                <a:srgbClr val="9BA0A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127"/>
            <a:ext cx="2123728" cy="902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628276"/>
            <a:ext cx="2838550" cy="14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24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9F8852"/>
          </a:solidFill>
          <a:latin typeface="Formata Pro Medium" panose="02000603060000020004" pitchFamily="50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F885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F8852"/>
        </a:buClr>
        <a:buFont typeface="Arial" panose="020B0604020202020204" pitchFamily="34" charset="0"/>
        <a:buChar char="̶"/>
        <a:defRPr sz="2000" kern="1200">
          <a:solidFill>
            <a:srgbClr val="9F88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F8852"/>
        </a:buClr>
        <a:buFont typeface="Arial" panose="020B0604020202020204" pitchFamily="34" charset="0"/>
        <a:buChar char="̶"/>
        <a:defRPr sz="1600" kern="1200">
          <a:solidFill>
            <a:srgbClr val="9F88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130427"/>
            <a:ext cx="8062664" cy="1226566"/>
          </a:xfrm>
        </p:spPr>
        <p:txBody>
          <a:bodyPr/>
          <a:lstStyle/>
          <a:p>
            <a:r>
              <a:rPr lang="cs-CZ" dirty="0" smtClean="0"/>
              <a:t>Plzeňský Prazdroj </a:t>
            </a:r>
            <a:br>
              <a:rPr lang="cs-CZ" dirty="0" smtClean="0"/>
            </a:br>
            <a:r>
              <a:rPr lang="cs-CZ" dirty="0" smtClean="0"/>
              <a:t>a CSR</a:t>
            </a:r>
            <a:br>
              <a:rPr lang="cs-CZ" dirty="0" smtClean="0"/>
            </a:br>
            <a:endParaRPr lang="cs-CZ" sz="2000" dirty="0">
              <a:latin typeface="Bradley Hand ITC" panose="03070402050302030203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777752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Tereza Kamal</a:t>
            </a:r>
          </a:p>
          <a:p>
            <a:r>
              <a:rPr lang="cs-CZ" dirty="0" smtClean="0"/>
              <a:t> </a:t>
            </a:r>
          </a:p>
        </p:txBody>
      </p:sp>
      <p:cxnSp>
        <p:nvCxnSpPr>
          <p:cNvPr id="5" name="Přímá spojnice 4"/>
          <p:cNvCxnSpPr/>
          <p:nvPr/>
        </p:nvCxnSpPr>
        <p:spPr>
          <a:xfrm flipV="1">
            <a:off x="4427984" y="2780928"/>
            <a:ext cx="792088" cy="57606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292080" y="306896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9F8852"/>
                </a:solidFill>
                <a:latin typeface="Bradley Hand ITC" panose="03070402050302030203" pitchFamily="66" charset="0"/>
                <a:ea typeface="+mj-ea"/>
                <a:cs typeface="+mj-cs"/>
              </a:rPr>
              <a:t>kouzelná zkratka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867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Víme co, jak a proč to děláme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Jak to funguje dovnitř firmy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Jaký je výsledek 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Tajemství úspěchu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Plzeňský Prazdroj a CSR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852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616136"/>
              </p:ext>
            </p:extLst>
          </p:nvPr>
        </p:nvGraphicFramePr>
        <p:xfrm>
          <a:off x="551249" y="1679563"/>
          <a:ext cx="8218488" cy="479666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80320"/>
                <a:gridCol w="533816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Péče o historické dědictví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kern="1200" dirty="0" smtClean="0">
                          <a:effectLst/>
                        </a:rPr>
                        <a:t>Pečovat o historické dědictví, abychom jej v pořádku předali našim potomkům.</a:t>
                      </a:r>
                      <a:endParaRPr lang="cs-CZ" b="0" dirty="0"/>
                    </a:p>
                  </a:txBody>
                  <a:tcPr/>
                </a:tc>
              </a:tr>
              <a:tr h="6767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Suroviny - rozvoj zemědělství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effectLst/>
                        </a:rPr>
                        <a:t>Podporovat trvale udržitelné využívání půdy k pěstování pivovarnických surovin.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Udržitelná výroba, balení a distribuce</a:t>
                      </a:r>
                      <a:endParaRPr lang="cs-CZ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effectLst/>
                        </a:rPr>
                        <a:t>Zajistit zdroje vody pro společné užívání našimi podniky a místním obyvatelstvem. Snižovat množství odpadů a emisí CO2.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Podpora malých a středních podnikatelů a české pivní kultury</a:t>
                      </a:r>
                      <a:endParaRPr lang="cs-CZ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effectLst/>
                        </a:rPr>
                        <a:t>Zrychlit sociální rozvoj a růst prostřednictvím našeho odběratelského řetězce.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Zaměstnanci</a:t>
                      </a:r>
                      <a:endParaRPr lang="cs-CZ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effectLst/>
                        </a:rPr>
                        <a:t>Být atraktivním zaměstnavatelem, který pečuje o své zaměstnance a rozvoj schopných lidí.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Zodpovědná konzumace</a:t>
                      </a:r>
                      <a:endParaRPr lang="cs-CZ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effectLst/>
                        </a:rPr>
                        <a:t>Usilovat o to, aby se pivo stalo přirozenou volbou pro umírněné a odpovědné konzumenty.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Mecenášství</a:t>
                      </a:r>
                      <a:endParaRPr lang="cs-CZ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effectLst/>
                        </a:rPr>
                        <a:t>Být dobrým sousedem v regionech, kde podnikáme.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54968"/>
          </a:xfrm>
        </p:spPr>
        <p:txBody>
          <a:bodyPr/>
          <a:lstStyle/>
          <a:p>
            <a:r>
              <a:rPr lang="cs-CZ" dirty="0" smtClean="0"/>
              <a:t>Víme co, jak a proč to děláme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1249" y="1310231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Strategie trvale udržitelného rozvoje je postavena na 7 oblastech: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Nositelem </a:t>
            </a:r>
            <a:r>
              <a:rPr lang="cs-CZ" dirty="0"/>
              <a:t>myšlenky odpovědného a udržitelného podnikání </a:t>
            </a:r>
            <a:r>
              <a:rPr lang="cs-CZ" dirty="0" smtClean="0"/>
              <a:t>je vrcholové vedení firmy a má v této oblasti nastaveny </a:t>
            </a:r>
            <a:r>
              <a:rPr lang="cs-CZ" dirty="0" err="1" smtClean="0"/>
              <a:t>KPIs</a:t>
            </a:r>
            <a:endParaRPr lang="cs-CZ" dirty="0"/>
          </a:p>
          <a:p>
            <a:r>
              <a:rPr lang="cs-CZ" dirty="0" smtClean="0"/>
              <a:t>Máme pozici specialisty a manažera  CSR, pozici </a:t>
            </a:r>
            <a:r>
              <a:rPr lang="cs-CZ" dirty="0" err="1" smtClean="0"/>
              <a:t>sustainable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manažera, který je zodpovědný za výrobní část</a:t>
            </a:r>
          </a:p>
          <a:p>
            <a:r>
              <a:rPr lang="cs-CZ" dirty="0" smtClean="0"/>
              <a:t>Máme 2 dny na dobrovolnictví</a:t>
            </a:r>
          </a:p>
          <a:p>
            <a:r>
              <a:rPr lang="cs-CZ" dirty="0" smtClean="0"/>
              <a:t>Každá značka má své CSR aktivity </a:t>
            </a:r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to funguje dovnitř firmy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6" y="4811216"/>
            <a:ext cx="2101946" cy="1584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11215"/>
            <a:ext cx="2232249" cy="16145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46" y="4819752"/>
            <a:ext cx="2596765" cy="1426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19752"/>
            <a:ext cx="2066595" cy="15499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5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</p:spPr>
        <p:txBody>
          <a:bodyPr/>
          <a:lstStyle/>
          <a:p>
            <a:r>
              <a:rPr lang="cs-CZ" dirty="0"/>
              <a:t>Jaký je výsledek našich aktivit?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1"/>
            <a:ext cx="6296586" cy="405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259632" y="16288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Naplňujeme 12 ze 17 globálních Cílů OSN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28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je výsledek našich aktivit?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03792" y="2348880"/>
            <a:ext cx="29395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C00000"/>
                </a:solidFill>
                <a:latin typeface="Formata Pro Bold" pitchFamily="50" charset="-18"/>
              </a:rPr>
              <a:t>O</a:t>
            </a:r>
            <a:r>
              <a:rPr lang="cs-CZ" sz="4800" dirty="0" smtClean="0">
                <a:solidFill>
                  <a:srgbClr val="C00000"/>
                </a:solidFill>
                <a:latin typeface="Formata Pro Bold" pitchFamily="50" charset="-18"/>
              </a:rPr>
              <a:t> 42% </a:t>
            </a:r>
          </a:p>
          <a:p>
            <a:pPr algn="ctr"/>
            <a:r>
              <a:rPr lang="cs-CZ" sz="2400" dirty="0">
                <a:solidFill>
                  <a:srgbClr val="C00000"/>
                </a:solidFill>
                <a:latin typeface="Formata Pro Bold" pitchFamily="50" charset="-18"/>
              </a:rPr>
              <a:t>z</a:t>
            </a:r>
            <a:r>
              <a:rPr lang="cs-CZ" sz="2400" dirty="0" smtClean="0">
                <a:solidFill>
                  <a:srgbClr val="C00000"/>
                </a:solidFill>
                <a:latin typeface="Formata Pro Bold" pitchFamily="50" charset="-18"/>
              </a:rPr>
              <a:t>a 10 let </a:t>
            </a:r>
          </a:p>
          <a:p>
            <a:pPr algn="ctr"/>
            <a:r>
              <a:rPr lang="cs-CZ" sz="1600" dirty="0"/>
              <a:t>j</a:t>
            </a:r>
            <a:r>
              <a:rPr lang="cs-CZ" sz="1600" dirty="0" smtClean="0"/>
              <a:t>sme snížili naší spotřebu energií </a:t>
            </a:r>
            <a:endParaRPr lang="cs-CZ" sz="16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438244" y="2348880"/>
            <a:ext cx="31526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800" dirty="0" smtClean="0">
                <a:solidFill>
                  <a:srgbClr val="C00000"/>
                </a:solidFill>
                <a:latin typeface="Formata Pro Bold" pitchFamily="50" charset="-18"/>
              </a:rPr>
              <a:t>98,5%</a:t>
            </a:r>
          </a:p>
          <a:p>
            <a:pPr algn="ctr"/>
            <a:r>
              <a:rPr lang="cs-CZ" sz="2400" dirty="0" smtClean="0">
                <a:solidFill>
                  <a:srgbClr val="C00000"/>
                </a:solidFill>
                <a:latin typeface="Formata Pro Bold" pitchFamily="50" charset="-18"/>
              </a:rPr>
              <a:t>odpadů</a:t>
            </a:r>
            <a:endParaRPr lang="cs-CZ" sz="2400" dirty="0">
              <a:solidFill>
                <a:srgbClr val="C00000"/>
              </a:solidFill>
              <a:latin typeface="Formata Pro Bold" pitchFamily="50" charset="-18"/>
            </a:endParaRPr>
          </a:p>
          <a:p>
            <a:pPr algn="ctr"/>
            <a:r>
              <a:rPr lang="cs-CZ" sz="1600" dirty="0" smtClean="0"/>
              <a:t> </a:t>
            </a:r>
            <a:r>
              <a:rPr lang="cs-CZ" sz="1600" dirty="0"/>
              <a:t>recyklujeme nebo znovu </a:t>
            </a:r>
            <a:r>
              <a:rPr lang="cs-CZ" sz="1600" dirty="0" smtClean="0"/>
              <a:t>využijeme</a:t>
            </a:r>
            <a:endParaRPr lang="cs-CZ" sz="16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590902" y="2348880"/>
            <a:ext cx="21751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solidFill>
                  <a:srgbClr val="C00000"/>
                </a:solidFill>
                <a:latin typeface="Formata Pro Bold" pitchFamily="50" charset="-18"/>
              </a:rPr>
              <a:t>2,9 hl</a:t>
            </a:r>
          </a:p>
          <a:p>
            <a:pPr algn="ctr"/>
            <a:r>
              <a:rPr lang="cs-CZ" sz="2400" dirty="0">
                <a:solidFill>
                  <a:srgbClr val="C00000"/>
                </a:solidFill>
                <a:latin typeface="Formata Pro Bold" pitchFamily="50" charset="-18"/>
              </a:rPr>
              <a:t>v</a:t>
            </a:r>
            <a:r>
              <a:rPr lang="cs-CZ" sz="2400" dirty="0" smtClean="0">
                <a:solidFill>
                  <a:srgbClr val="C00000"/>
                </a:solidFill>
                <a:latin typeface="Formata Pro Bold" pitchFamily="50" charset="-18"/>
              </a:rPr>
              <a:t>ody </a:t>
            </a:r>
            <a:endParaRPr lang="cs-CZ" sz="2400" dirty="0">
              <a:solidFill>
                <a:srgbClr val="C00000"/>
              </a:solidFill>
              <a:latin typeface="Formata Pro Bold" pitchFamily="50" charset="-18"/>
            </a:endParaRPr>
          </a:p>
          <a:p>
            <a:pPr algn="ctr"/>
            <a:r>
              <a:rPr lang="cs-CZ" sz="1600" dirty="0" smtClean="0"/>
              <a:t> na 1 hl piva </a:t>
            </a:r>
            <a:endParaRPr lang="cs-CZ" sz="1600" dirty="0"/>
          </a:p>
        </p:txBody>
      </p:sp>
      <p:sp>
        <p:nvSpPr>
          <p:cNvPr id="8" name="Zástupný symbol pro obsah 7"/>
          <p:cNvSpPr txBox="1">
            <a:spLocks noGrp="1"/>
          </p:cNvSpPr>
          <p:nvPr>
            <p:ph idx="1"/>
          </p:nvPr>
        </p:nvSpPr>
        <p:spPr>
          <a:xfrm>
            <a:off x="577726" y="4293096"/>
            <a:ext cx="27916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cs-CZ" sz="4800" dirty="0" smtClean="0">
                <a:solidFill>
                  <a:srgbClr val="C00000"/>
                </a:solidFill>
                <a:latin typeface="Formata Pro Bold" pitchFamily="50" charset="-18"/>
              </a:rPr>
              <a:t>33% </a:t>
            </a:r>
            <a:endParaRPr lang="cs-CZ" sz="4800" dirty="0">
              <a:solidFill>
                <a:srgbClr val="C00000"/>
              </a:solidFill>
              <a:latin typeface="Formata Pro Bold" pitchFamily="50" charset="-18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C00000"/>
                </a:solidFill>
                <a:latin typeface="Formata Pro Bold" pitchFamily="50" charset="-18"/>
              </a:rPr>
              <a:t>žen</a:t>
            </a:r>
          </a:p>
          <a:p>
            <a:pPr marL="0" indent="0" algn="ctr">
              <a:buNone/>
            </a:pPr>
            <a:r>
              <a:rPr lang="cs-CZ" sz="1600" dirty="0" smtClean="0"/>
              <a:t>ve vedení Plzeňského Prazdroje</a:t>
            </a:r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450505" y="4335760"/>
            <a:ext cx="28582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solidFill>
                  <a:srgbClr val="C00000"/>
                </a:solidFill>
                <a:latin typeface="Formata Pro Bold" pitchFamily="50" charset="-18"/>
              </a:rPr>
              <a:t>10 </a:t>
            </a:r>
          </a:p>
          <a:p>
            <a:pPr algn="ctr"/>
            <a:r>
              <a:rPr lang="cs-CZ" sz="2400" dirty="0">
                <a:solidFill>
                  <a:srgbClr val="C00000"/>
                </a:solidFill>
                <a:latin typeface="Formata Pro Bold" pitchFamily="50" charset="-18"/>
              </a:rPr>
              <a:t>mil Kč</a:t>
            </a:r>
          </a:p>
          <a:p>
            <a:pPr algn="ctr"/>
            <a:r>
              <a:rPr lang="cs-CZ" sz="1600" dirty="0"/>
              <a:t>n</a:t>
            </a:r>
            <a:r>
              <a:rPr lang="cs-CZ" sz="1600" dirty="0" smtClean="0"/>
              <a:t>a CSR aktivity za 2017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238313" y="4335760"/>
            <a:ext cx="28803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solidFill>
                  <a:srgbClr val="C00000"/>
                </a:solidFill>
                <a:latin typeface="Formata Pro Bold" pitchFamily="50" charset="-18"/>
              </a:rPr>
              <a:t>1,68</a:t>
            </a:r>
          </a:p>
          <a:p>
            <a:pPr algn="ctr"/>
            <a:r>
              <a:rPr lang="cs-CZ" sz="2400" dirty="0">
                <a:solidFill>
                  <a:srgbClr val="C00000"/>
                </a:solidFill>
                <a:latin typeface="Formata Pro Bold" pitchFamily="50" charset="-18"/>
              </a:rPr>
              <a:t>m</a:t>
            </a:r>
            <a:r>
              <a:rPr lang="cs-CZ" sz="2400" dirty="0" smtClean="0">
                <a:solidFill>
                  <a:srgbClr val="C00000"/>
                </a:solidFill>
                <a:latin typeface="Formata Pro Bold" pitchFamily="50" charset="-18"/>
              </a:rPr>
              <a:t>il lidí</a:t>
            </a:r>
            <a:endParaRPr lang="cs-CZ" sz="2400" dirty="0">
              <a:solidFill>
                <a:srgbClr val="C00000"/>
              </a:solidFill>
              <a:latin typeface="Formata Pro Bold" pitchFamily="50" charset="-18"/>
            </a:endParaRPr>
          </a:p>
          <a:p>
            <a:pPr algn="ctr"/>
            <a:r>
              <a:rPr lang="cs-CZ" sz="1600" dirty="0" smtClean="0"/>
              <a:t> se zapojilo do myšlenky Respektuj 18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4648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17032"/>
            <a:ext cx="51339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Spolupráce s partnery </a:t>
            </a:r>
          </a:p>
          <a:p>
            <a:endParaRPr lang="cs-CZ" dirty="0" smtClean="0"/>
          </a:p>
          <a:p>
            <a:r>
              <a:rPr lang="cs-CZ" dirty="0"/>
              <a:t>Dlouhodobá vize </a:t>
            </a:r>
          </a:p>
          <a:p>
            <a:endParaRPr lang="cs-CZ" dirty="0"/>
          </a:p>
          <a:p>
            <a:r>
              <a:rPr lang="cs-CZ" dirty="0"/>
              <a:t>Velké cíle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Tajemství úspěchu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se stát partnerem pro firmy? </a:t>
            </a:r>
          </a:p>
          <a:p>
            <a:endParaRPr lang="cs-CZ" dirty="0" smtClean="0"/>
          </a:p>
          <a:p>
            <a:r>
              <a:rPr lang="cs-CZ" dirty="0" smtClean="0"/>
              <a:t>Víte  koho oslovit?</a:t>
            </a:r>
          </a:p>
          <a:p>
            <a:endParaRPr lang="cs-CZ" dirty="0"/>
          </a:p>
          <a:p>
            <a:r>
              <a:rPr lang="cs-CZ" dirty="0" smtClean="0"/>
              <a:t>Víte co chcete od firmy?</a:t>
            </a:r>
          </a:p>
          <a:p>
            <a:endParaRPr lang="cs-CZ" dirty="0"/>
          </a:p>
          <a:p>
            <a:r>
              <a:rPr lang="cs-CZ" dirty="0" smtClean="0"/>
              <a:t>Co můžete nabídnout?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 k zamyšlení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304256"/>
          </a:xfrm>
        </p:spPr>
        <p:txBody>
          <a:bodyPr/>
          <a:lstStyle/>
          <a:p>
            <a:r>
              <a:rPr lang="cs-CZ" dirty="0" smtClean="0"/>
              <a:t>Díky za pozornost a podívejte se co dalšího děláme v oblasti trvale udržitelného rozvoje na: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53136"/>
            <a:ext cx="1210394" cy="118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27584" y="3789040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https://www.prazdroj.cz/odpovednost/report-2017</a:t>
            </a:r>
          </a:p>
        </p:txBody>
      </p:sp>
    </p:spTree>
    <p:extLst>
      <p:ext uri="{BB962C8B-B14F-4D97-AF65-F5344CB8AC3E}">
        <p14:creationId xmlns:p14="http://schemas.microsoft.com/office/powerpoint/2010/main" val="39661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ni_sablona Power Point">
  <a:themeElements>
    <a:clrScheme name="PP templa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A3E13"/>
      </a:accent1>
      <a:accent2>
        <a:srgbClr val="9F8852"/>
      </a:accent2>
      <a:accent3>
        <a:srgbClr val="FF0000"/>
      </a:accent3>
      <a:accent4>
        <a:srgbClr val="D88A00"/>
      </a:accent4>
      <a:accent5>
        <a:srgbClr val="FFC000"/>
      </a:accent5>
      <a:accent6>
        <a:srgbClr val="6DAA2D"/>
      </a:accent6>
      <a:hlink>
        <a:srgbClr val="39639D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257AB9516D4340AE58099C1831ED08" ma:contentTypeVersion="1" ma:contentTypeDescription="Vytvořit nový dokument" ma:contentTypeScope="" ma:versionID="9e8ad2e0f1ab0f11148b898e8a938f4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8348b14b4bc60623346adf7b6f7cb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21F4F7-2F93-49C1-A7B4-D3FF27C3B1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67E7AE-AC99-4324-954A-821AD34ADA5E}">
  <ds:schemaRefs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5B7558C-32D4-4469-B711-47BC92D3C1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</TotalTime>
  <Words>286</Words>
  <Application>Microsoft Office PowerPoint</Application>
  <PresentationFormat>Předvádění na obrazovce (4:3)</PresentationFormat>
  <Paragraphs>82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Bradley Hand ITC</vt:lpstr>
      <vt:lpstr>Wingdings</vt:lpstr>
      <vt:lpstr>Formata Pro Bold</vt:lpstr>
      <vt:lpstr>Formata Pro Medium</vt:lpstr>
      <vt:lpstr>Calibri</vt:lpstr>
      <vt:lpstr>interni_sablona Power Point</vt:lpstr>
      <vt:lpstr>Plzeňský Prazdroj  a CSR </vt:lpstr>
      <vt:lpstr>Plzeňský Prazdroj a CSR</vt:lpstr>
      <vt:lpstr>Víme co, jak a proč to děláme </vt:lpstr>
      <vt:lpstr>Jak to funguje dovnitř firmy </vt:lpstr>
      <vt:lpstr>Jaký je výsledek našich aktivit?</vt:lpstr>
      <vt:lpstr>Jaký je výsledek našich aktivit?</vt:lpstr>
      <vt:lpstr>Tajemství úspěchu ?</vt:lpstr>
      <vt:lpstr>Témata k zamyšlení </vt:lpstr>
      <vt:lpstr>Díky za pozornost a podívejte se co dalšího děláme v oblasti trvale udržitelného rozvoje na:</vt:lpstr>
    </vt:vector>
  </TitlesOfParts>
  <Company>SABMiller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Jedlinsky</dc:creator>
  <cp:lastModifiedBy>Tereza Kamal</cp:lastModifiedBy>
  <cp:revision>94</cp:revision>
  <cp:lastPrinted>2018-09-12T09:41:36Z</cp:lastPrinted>
  <dcterms:created xsi:type="dcterms:W3CDTF">2016-10-13T11:18:50Z</dcterms:created>
  <dcterms:modified xsi:type="dcterms:W3CDTF">2018-09-12T11:07:53Z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everlance.DocumentTagging.ClassificationMark.P00">
    <vt:lpwstr>&lt;ClassificationMark xmlns:xsi="http://www.w3.org/2001/XMLSchema-instance" xmlns:xsd="http://www.w3.org/2001/XMLSchema" margin="NaN" class="C2" owner="Jakub Jedlinsky" position="BottomMiddle" marginX="0" marginY="0" classifiedOn="2016-10-13T13:18:51.0</vt:lpwstr>
  </property>
  <property fmtid="{D5CDD505-2E9C-101B-9397-08002B2CF9AE}" pid="3" name="Cleverlance.DocumentTagging.ClassificationMark.P01">
    <vt:lpwstr>525659+02:00" showPrintedBy="true" showPrintDate="true" language="cs" ApplicationVersion="Microsoft PowerPoint, 14.0" addinVersion="5.2.2.2" template="Black"&gt;&lt;history bulk="false" class="PP - Internal use only / Pouze pro interní účely" code="C2" use</vt:lpwstr>
  </property>
  <property fmtid="{D5CDD505-2E9C-101B-9397-08002B2CF9AE}" pid="4" name="Cleverlance.DocumentTagging.ClassificationMark.P02">
    <vt:lpwstr>r="Jakub Jedlinsky" date="2016-10-13T13:19:27.087169+02:00" note="" /&gt;&lt;recipients /&gt;&lt;documentOwners /&gt;&lt;/ClassificationMark&gt;</vt:lpwstr>
  </property>
  <property fmtid="{D5CDD505-2E9C-101B-9397-08002B2CF9AE}" pid="5" name="Cleverlance.DocumentTagging.ClassificationMark">
    <vt:lpwstr>￼PARTS:3</vt:lpwstr>
  </property>
  <property fmtid="{D5CDD505-2E9C-101B-9397-08002B2CF9AE}" pid="6" name="DocumentClasification">
    <vt:lpwstr>PP - Internal use only / Pouze pro interní účely</vt:lpwstr>
  </property>
  <property fmtid="{D5CDD505-2E9C-101B-9397-08002B2CF9AE}" pid="7" name="ContentTypeId">
    <vt:lpwstr>0x010100E2257AB9516D4340AE58099C1831ED08</vt:lpwstr>
  </property>
</Properties>
</file>