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  <p:sldMasterId id="2147483660" r:id="rId2"/>
    <p:sldMasterId id="2147483672" r:id="rId3"/>
  </p:sldMasterIdLst>
  <p:notesMasterIdLst>
    <p:notesMasterId r:id="rId18"/>
  </p:notesMasterIdLst>
  <p:sldIdLst>
    <p:sldId id="256" r:id="rId4"/>
    <p:sldId id="260" r:id="rId5"/>
    <p:sldId id="257" r:id="rId6"/>
    <p:sldId id="267" r:id="rId7"/>
    <p:sldId id="270" r:id="rId8"/>
    <p:sldId id="258" r:id="rId9"/>
    <p:sldId id="265" r:id="rId10"/>
    <p:sldId id="263" r:id="rId11"/>
    <p:sldId id="266" r:id="rId12"/>
    <p:sldId id="268" r:id="rId13"/>
    <p:sldId id="269" r:id="rId14"/>
    <p:sldId id="261" r:id="rId15"/>
    <p:sldId id="259" r:id="rId16"/>
    <p:sldId id="264" r:id="rId1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792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2F4361-ED95-421B-BE42-A3460D1DE87A}" type="datetimeFigureOut">
              <a:rPr lang="cs-CZ" smtClean="0"/>
              <a:t>16.10.2017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CB2F16-5EE0-445C-9D05-7EE20B44E6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05619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1" dirty="0" smtClean="0"/>
              <a:t>Aplikace zákona č. 98/2017 Sb. (změna 111/2006 Sb., o pomoci v hmotné nouzi a zákon č. 117/1995 Sb., o státní sociální podpoře, ve znění pozdějších předpisů )</a:t>
            </a:r>
            <a:endParaRPr lang="cs-CZ" dirty="0" smtClean="0"/>
          </a:p>
          <a:p>
            <a:r>
              <a:rPr lang="cs-CZ" b="1" dirty="0" smtClean="0"/>
              <a:t>Účinnost 1. června 2017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Podobné jako </a:t>
            </a:r>
            <a:r>
              <a:rPr lang="cs-CZ" dirty="0" err="1" smtClean="0"/>
              <a:t>stanjurův</a:t>
            </a:r>
            <a:r>
              <a:rPr lang="cs-CZ" dirty="0" smtClean="0"/>
              <a:t> přílepek</a:t>
            </a:r>
          </a:p>
          <a:p>
            <a:r>
              <a:rPr lang="cs-CZ" dirty="0" smtClean="0"/>
              <a:t>Nejdříve výsledky v říjnu, většina obcí vyčkává, ale plánuje</a:t>
            </a:r>
            <a:r>
              <a:rPr lang="cs-CZ" baseline="0" dirty="0" smtClean="0"/>
              <a:t> mnoho obcí , jen musí přistupovat zodpovědně</a:t>
            </a:r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CB2F16-5EE0-445C-9D05-7EE20B44E647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5668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Co je </a:t>
            </a:r>
            <a:r>
              <a:rPr lang="cs-CZ" dirty="0" err="1" smtClean="0"/>
              <a:t>substandardní</a:t>
            </a:r>
            <a:r>
              <a:rPr lang="cs-CZ" dirty="0" smtClean="0"/>
              <a:t> forma bydlení</a:t>
            </a:r>
            <a:r>
              <a:rPr lang="cs-CZ" baseline="0" dirty="0" smtClean="0"/>
              <a:t> a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CB2F16-5EE0-445C-9D05-7EE20B44E647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61894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Nezohledňuje dvousložkovou cenu vody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CB2F16-5EE0-445C-9D05-7EE20B44E647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08974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poznámky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cs-CZ" dirty="0" smtClean="0"/>
                  <a:t>Zjistí se dle ceníku příslušných dodavatelů vody – jedná se o cenu za m</a:t>
                </a:r>
                <a:r>
                  <a:rPr lang="cs-CZ" baseline="30000" dirty="0" smtClean="0"/>
                  <a:t>3</a:t>
                </a:r>
                <a:r>
                  <a:rPr lang="cs-CZ" dirty="0" smtClean="0"/>
                  <a:t>. Tuto hodnotu musí ověřit orgán pomoci v hmotné nouzi, jelikož cena za vodu se může významně lišit. Stejně tak musí být tato hodnota pravidelně aktualizována (minimálně 1x za rok).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cs-CZ" dirty="0" smtClean="0"/>
              </a:p>
              <a:p>
                <a:r>
                  <a:rPr lang="cs-CZ" sz="1200" i="1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Čtyřčlenná rodina žijící v bytě v Praze. </a:t>
                </a:r>
                <a:endParaRPr lang="cs-CZ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cs-CZ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Výše doložené předepsané měsíční zálohy za vodné a stočné je 800,- Kč. </a:t>
                </a:r>
                <a:endParaRPr lang="cs-CZ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cs-CZ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Cena vodného a stočného obvyklá v Praze pro rok 2017 je dle veřejně dostupné informace dodavatele 85,42,- Kč za m</a:t>
                </a:r>
                <a:r>
                  <a:rPr lang="cs-CZ" sz="1200" i="1" kern="1200" baseline="300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3 </a:t>
                </a:r>
                <a:r>
                  <a:rPr lang="cs-CZ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i s DPH. </a:t>
                </a:r>
                <a:r>
                  <a:rPr lang="cs-CZ" sz="1200" i="1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Výsledná maximální měsíční odůvodněná částka v místě obvyklá za vodné a stočné pro modelovou domácnost je 997,- Kč (zaokrouhleno na celé koruny nahoru). Vzhledem k tomu, že předepsaná </a:t>
                </a:r>
                <a:br>
                  <a:rPr lang="cs-CZ" sz="1200" i="1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</a:br>
                <a:r>
                  <a:rPr lang="cs-CZ" sz="1200" i="1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a skutečně hrazená záloha modelovou domácností je 800,- Kč, orgán pomoci v hmotné nouzi zohlední do odůvodněných nákladů na bydlení pro výpočet </a:t>
                </a:r>
                <a:r>
                  <a:rPr lang="cs-CZ" sz="1200" i="1" kern="1200" dirty="0" err="1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PnŽ</a:t>
                </a:r>
                <a:r>
                  <a:rPr lang="cs-CZ" sz="1200" i="1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a </a:t>
                </a:r>
                <a:r>
                  <a:rPr lang="cs-CZ" sz="1200" i="1" kern="1200" dirty="0" err="1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DnB</a:t>
                </a:r>
                <a:r>
                  <a:rPr lang="cs-CZ" sz="1200" i="1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pouze deklarovanou částku 800,- Kč. </a:t>
                </a:r>
                <a:endParaRPr lang="cs-CZ" sz="1200" kern="1200" dirty="0" smtClean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endParaRPr lang="cs-CZ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cs-CZ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 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1200" b="1" i="1" kern="12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lang="cs-CZ" sz="1200" b="1" i="1" kern="12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𝟒</m:t>
                          </m:r>
                          <m:r>
                            <a:rPr lang="cs-CZ" sz="1200" b="1" kern="12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d>
                            <m:dPr>
                              <m:ctrlPr>
                                <a:rPr lang="cs-CZ" sz="120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cs-CZ" sz="1200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osoby</m:t>
                              </m:r>
                              <m:r>
                                <a:rPr lang="cs-CZ" sz="1200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cs-CZ" sz="1200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v</m:t>
                              </m:r>
                              <m:r>
                                <a:rPr lang="cs-CZ" sz="1200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cs-CZ" sz="1200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byt</m:t>
                              </m:r>
                              <m:r>
                                <a:rPr lang="cs-CZ" sz="1200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ě</m:t>
                              </m:r>
                            </m:e>
                          </m:d>
                          <m:r>
                            <a:rPr lang="cs-CZ" sz="1200" b="1" kern="12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lang="cs-CZ" sz="1200" b="1" i="1" kern="12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𝐱</m:t>
                          </m:r>
                          <m:r>
                            <a:rPr lang="cs-CZ" sz="1200" b="1" i="1" kern="12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lang="cs-CZ" sz="1200" b="1" i="1" kern="12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𝟑𝟓</m:t>
                          </m:r>
                          <m:r>
                            <a:rPr lang="cs-CZ" sz="1200" b="1" i="1" kern="12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lang="cs-CZ" sz="1200" kern="1200" baseline="300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cs-CZ" sz="1200" kern="12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m</m:t>
                          </m:r>
                          <m:r>
                            <a:rPr lang="cs-CZ" sz="1200" kern="1200" baseline="300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3/</m:t>
                          </m:r>
                          <m:r>
                            <m:rPr>
                              <m:sty m:val="p"/>
                            </m:rPr>
                            <a:rPr lang="cs-CZ" sz="1200" kern="1200" baseline="300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pr</m:t>
                          </m:r>
                          <m:r>
                            <a:rPr lang="cs-CZ" sz="1200" kern="1200" baseline="300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ů</m:t>
                          </m:r>
                          <m:r>
                            <m:rPr>
                              <m:sty m:val="p"/>
                            </m:rPr>
                            <a:rPr lang="cs-CZ" sz="1200" kern="1200" baseline="300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m</m:t>
                          </m:r>
                          <m:r>
                            <a:rPr lang="cs-CZ" sz="1200" kern="1200" baseline="300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. </m:t>
                          </m:r>
                          <m:r>
                            <m:rPr>
                              <m:sty m:val="p"/>
                            </m:rPr>
                            <a:rPr lang="cs-CZ" sz="1200" kern="1200" baseline="300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ro</m:t>
                          </m:r>
                          <m:r>
                            <a:rPr lang="cs-CZ" sz="1200" kern="1200" baseline="300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č</m:t>
                          </m:r>
                          <m:r>
                            <m:rPr>
                              <m:sty m:val="p"/>
                            </m:rPr>
                            <a:rPr lang="cs-CZ" sz="1200" kern="1200" baseline="300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n</m:t>
                          </m:r>
                          <m:r>
                            <a:rPr lang="cs-CZ" sz="1200" kern="1200" baseline="300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í </m:t>
                          </m:r>
                          <m:r>
                            <m:rPr>
                              <m:sty m:val="p"/>
                            </m:rPr>
                            <a:rPr lang="cs-CZ" sz="1200" kern="1200" baseline="300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spot</m:t>
                          </m:r>
                          <m:r>
                            <a:rPr lang="cs-CZ" sz="1200" kern="1200" baseline="300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ř</m:t>
                          </m:r>
                          <m:r>
                            <m:rPr>
                              <m:sty m:val="p"/>
                            </m:rPr>
                            <a:rPr lang="cs-CZ" sz="1200" kern="1200" baseline="300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eba</m:t>
                          </m:r>
                          <m:r>
                            <a:rPr lang="cs-CZ" sz="1200" kern="1200" baseline="300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cs-CZ" sz="1200" kern="1200" baseline="300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na</m:t>
                          </m:r>
                          <m:r>
                            <a:rPr lang="cs-CZ" sz="1200" kern="1200" baseline="300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cs-CZ" sz="1200" kern="1200" baseline="300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osobu</m:t>
                          </m:r>
                          <m:r>
                            <a:rPr lang="cs-CZ" sz="1200" kern="1200" baseline="300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)</m:t>
                          </m:r>
                          <m:r>
                            <a:rPr lang="cs-CZ" sz="1200" b="1" i="1" kern="12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</m:num>
                        <m:den>
                          <m:r>
                            <a:rPr lang="cs-CZ" sz="1200" b="1" i="1" kern="12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𝟏𝟐</m:t>
                          </m:r>
                          <m:r>
                            <a:rPr lang="cs-CZ" sz="1200" b="1" kern="12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lang="cs-CZ" sz="1200" kern="12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cs-CZ" sz="1200" kern="12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m</m:t>
                          </m:r>
                          <m:r>
                            <a:rPr lang="cs-CZ" sz="1200" kern="12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ě</m:t>
                          </m:r>
                          <m:r>
                            <m:rPr>
                              <m:sty m:val="p"/>
                            </m:rPr>
                            <a:rPr lang="cs-CZ" sz="1200" kern="12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s</m:t>
                          </m:r>
                          <m:r>
                            <a:rPr lang="cs-CZ" sz="1200" kern="12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í</m:t>
                          </m:r>
                          <m:r>
                            <m:rPr>
                              <m:sty m:val="p"/>
                            </m:rPr>
                            <a:rPr lang="cs-CZ" sz="1200" kern="12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c</m:t>
                          </m:r>
                          <m:r>
                            <a:rPr lang="cs-CZ" sz="1200" kern="12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ů)</m:t>
                          </m:r>
                        </m:den>
                      </m:f>
                      <m:r>
                        <a:rPr lang="cs-CZ" sz="1200" b="1" i="1" kern="12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lang="cs-CZ" sz="1200" b="1" i="1" kern="12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𝐱</m:t>
                      </m:r>
                      <m:r>
                        <a:rPr lang="cs-CZ" sz="1200" b="1" kern="12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lang="cs-CZ" sz="1200" b="1" i="1" kern="12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𝟖𝟓</m:t>
                      </m:r>
                      <m:r>
                        <a:rPr lang="cs-CZ" sz="1200" b="1" kern="12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,</m:t>
                      </m:r>
                      <m:r>
                        <a:rPr lang="cs-CZ" sz="1200" b="1" i="1" kern="12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𝟒𝟐</m:t>
                      </m:r>
                      <m:r>
                        <a:rPr lang="cs-CZ" sz="1200" b="1" kern="12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d>
                        <m:dPr>
                          <m:ctrlPr>
                            <a:rPr lang="cs-CZ" sz="1200" i="1" kern="12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cs-CZ" sz="1200" kern="12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aktu</m:t>
                          </m:r>
                          <m:r>
                            <a:rPr lang="cs-CZ" sz="1200" kern="12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á</m:t>
                          </m:r>
                          <m:r>
                            <m:rPr>
                              <m:sty m:val="p"/>
                            </m:rPr>
                            <a:rPr lang="cs-CZ" sz="1200" kern="12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ln</m:t>
                          </m:r>
                          <m:r>
                            <a:rPr lang="cs-CZ" sz="1200" kern="12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í </m:t>
                          </m:r>
                          <m:r>
                            <m:rPr>
                              <m:sty m:val="p"/>
                            </m:rPr>
                            <a:rPr lang="cs-CZ" sz="1200" kern="12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pr</m:t>
                          </m:r>
                          <m:r>
                            <a:rPr lang="cs-CZ" sz="1200" kern="12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ů</m:t>
                          </m:r>
                          <m:r>
                            <m:rPr>
                              <m:sty m:val="p"/>
                            </m:rPr>
                            <a:rPr lang="cs-CZ" sz="1200" kern="12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m</m:t>
                          </m:r>
                          <m:r>
                            <a:rPr lang="cs-CZ" sz="1200" kern="12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ě</m:t>
                          </m:r>
                          <m:r>
                            <m:rPr>
                              <m:sty m:val="p"/>
                            </m:rPr>
                            <a:rPr lang="cs-CZ" sz="1200" kern="12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rn</m:t>
                          </m:r>
                          <m:r>
                            <a:rPr lang="cs-CZ" sz="1200" kern="12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á </m:t>
                          </m:r>
                          <m:r>
                            <m:rPr>
                              <m:sty m:val="p"/>
                            </m:rPr>
                            <a:rPr lang="cs-CZ" sz="1200" kern="12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cena</m:t>
                          </m:r>
                          <m:r>
                            <a:rPr lang="cs-CZ" sz="1200" kern="12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cs-CZ" sz="1200" kern="12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v</m:t>
                          </m:r>
                          <m:r>
                            <a:rPr lang="cs-CZ" sz="1200" i="1" kern="12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cs-CZ" sz="1200" kern="12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m</m:t>
                          </m:r>
                          <m:r>
                            <a:rPr lang="cs-CZ" sz="1200" kern="12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í</m:t>
                          </m:r>
                          <m:r>
                            <m:rPr>
                              <m:sty m:val="p"/>
                            </m:rPr>
                            <a:rPr lang="cs-CZ" sz="1200" kern="12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st</m:t>
                          </m:r>
                          <m:r>
                            <a:rPr lang="cs-CZ" sz="1200" kern="12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ě</m:t>
                          </m:r>
                        </m:e>
                      </m:d>
                      <m:r>
                        <a:rPr lang="cs-CZ" sz="1200" i="1" kern="12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lang="cs-CZ" sz="1200" b="1" i="1" kern="12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𝟗𝟗𝟕</m:t>
                      </m:r>
                      <m:r>
                        <a:rPr lang="cs-CZ" sz="1200" i="1" kern="12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lang="cs-CZ" sz="1200" kern="12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(</m:t>
                      </m:r>
                      <m:r>
                        <m:rPr>
                          <m:sty m:val="p"/>
                        </m:rPr>
                        <a:rPr lang="cs-CZ" sz="1200" kern="12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K</m:t>
                      </m:r>
                      <m:r>
                        <a:rPr lang="cs-CZ" sz="1200" kern="12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č)</m:t>
                      </m:r>
                    </m:oMath>
                  </m:oMathPara>
                </a14:m>
                <a:endParaRPr lang="cs-CZ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cs-CZ" dirty="0" smtClean="0"/>
              </a:p>
              <a:p>
                <a:endParaRPr lang="cs-CZ" dirty="0"/>
              </a:p>
            </p:txBody>
          </p:sp>
        </mc:Choice>
        <mc:Fallback xmlns="">
          <p:sp>
            <p:nvSpPr>
              <p:cNvPr id="3" name="Zástupný symbol pro poznámky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cs-CZ" dirty="0" smtClean="0"/>
                  <a:t>Zjistí se dle ceníku příslušných dodavatelů vody – jedná se o cenu za m</a:t>
                </a:r>
                <a:r>
                  <a:rPr lang="cs-CZ" baseline="30000" dirty="0" smtClean="0"/>
                  <a:t>3</a:t>
                </a:r>
                <a:r>
                  <a:rPr lang="cs-CZ" dirty="0" smtClean="0"/>
                  <a:t>. Tuto hodnotu musí ověřit orgán pomoci v hmotné nouzi, jelikož cena za vodu se může významně lišit. Stejně tak musí být tato hodnota pravidelně aktualizována (minimálně 1x za rok).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cs-CZ" dirty="0" smtClean="0"/>
              </a:p>
              <a:p>
                <a:r>
                  <a:rPr lang="cs-CZ" sz="1200" i="1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Čtyřčlenná rodina žijící v bytě v Praze. </a:t>
                </a:r>
                <a:endParaRPr lang="cs-CZ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cs-CZ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Výše doložené předepsané měsíční zálohy za vodné a stočné je 800,- Kč. </a:t>
                </a:r>
                <a:endParaRPr lang="cs-CZ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cs-CZ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Cena vodného a stočného obvyklá v Praze pro rok 2017 je dle veřejně dostupné informace dodavatele 85,42,- Kč za m</a:t>
                </a:r>
                <a:r>
                  <a:rPr lang="cs-CZ" sz="1200" i="1" kern="1200" baseline="300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3 </a:t>
                </a:r>
                <a:r>
                  <a:rPr lang="cs-CZ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i s DPH. </a:t>
                </a:r>
                <a:r>
                  <a:rPr lang="cs-CZ" sz="1200" i="1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Výsledná maximální měsíční odůvodněná částka v místě obvyklá za vodné a stočné pro modelovou domácnost je 997,- Kč (zaokrouhleno na celé koruny nahoru). Vzhledem k tomu, že předepsaná </a:t>
                </a:r>
                <a:br>
                  <a:rPr lang="cs-CZ" sz="1200" i="1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</a:br>
                <a:r>
                  <a:rPr lang="cs-CZ" sz="1200" i="1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a skutečně hrazená záloha modelovou domácností je 800,- Kč, orgán pomoci v hmotné nouzi zohlední do odůvodněných nákladů na bydlení pro výpočet </a:t>
                </a:r>
                <a:r>
                  <a:rPr lang="cs-CZ" sz="1200" i="1" kern="1200" dirty="0" err="1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PnŽ</a:t>
                </a:r>
                <a:r>
                  <a:rPr lang="cs-CZ" sz="1200" i="1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a </a:t>
                </a:r>
                <a:r>
                  <a:rPr lang="cs-CZ" sz="1200" i="1" kern="1200" dirty="0" err="1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DnB</a:t>
                </a:r>
                <a:r>
                  <a:rPr lang="cs-CZ" sz="1200" i="1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pouze deklarovanou částku 800,- Kč. </a:t>
                </a:r>
                <a:endParaRPr lang="cs-CZ" sz="1200" kern="1200" dirty="0" smtClean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endParaRPr lang="cs-CZ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cs-CZ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 </a:t>
                </a:r>
              </a:p>
              <a:p>
                <a:r>
                  <a:rPr lang="cs-CZ" sz="1200" b="1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(𝟒 (</a:t>
                </a:r>
                <a:r>
                  <a:rPr lang="cs-CZ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osoby v bytě)</a:t>
                </a:r>
                <a:r>
                  <a:rPr lang="cs-CZ" sz="1200" b="1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 𝐱 𝟑𝟓 </a:t>
                </a:r>
                <a:r>
                  <a:rPr lang="cs-CZ" sz="1200" i="0" kern="1200" baseline="300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(</a:t>
                </a:r>
                <a:r>
                  <a:rPr lang="cs-CZ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m</a:t>
                </a:r>
                <a:r>
                  <a:rPr lang="cs-CZ" sz="1200" i="0" kern="1200" baseline="300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3/prům. roční spotřeba na osobu)</a:t>
                </a:r>
                <a:r>
                  <a:rPr lang="cs-CZ" sz="1200" b="1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)/(𝟏𝟐 </a:t>
                </a:r>
                <a:r>
                  <a:rPr lang="cs-CZ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(měsíců)</a:t>
                </a:r>
                <a:r>
                  <a:rPr lang="cs-CZ" sz="1200" b="1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)  𝐱 𝟖𝟓,𝟒𝟐 </a:t>
                </a:r>
                <a:r>
                  <a:rPr lang="cs-CZ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(aktuální průměrná cena v místě)=</a:t>
                </a:r>
                <a:r>
                  <a:rPr lang="cs-CZ" sz="1200" b="1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𝟗𝟗𝟕</a:t>
                </a:r>
                <a:r>
                  <a:rPr lang="cs-CZ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(Kč)</a:t>
                </a:r>
                <a:endParaRPr lang="cs-CZ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cs-CZ" dirty="0" smtClean="0"/>
              </a:p>
              <a:p>
                <a:endParaRPr lang="cs-CZ" dirty="0"/>
              </a:p>
            </p:txBody>
          </p:sp>
        </mc:Fallback>
      </mc:AlternateContent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CB2F16-5EE0-445C-9D05-7EE20B44E647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16661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poznámky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cs-CZ" sz="1200" b="1" i="1" u="sng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Cena ústředního (dálkového) vytápění v místě obvyklá: </a:t>
                </a:r>
                <a:endParaRPr lang="cs-CZ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cs-CZ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Zjistí se dle ceníku příslušných dodavatelů tepla – jedná se o cenu za GJ. Tuto hodnotu musí ověřit orgán pomoci v hmotné nouzi, jelikož cena za teplo se může významně lišit. Stejně tak musí být tato hodnota pravidelně aktualizována (minimálně 1x za rok). </a:t>
                </a:r>
              </a:p>
              <a:p>
                <a:r>
                  <a:rPr lang="cs-CZ" sz="1200" b="1" u="none" strike="noStrike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 </a:t>
                </a:r>
                <a:endParaRPr lang="cs-CZ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cs-CZ" sz="1200" b="1" i="1" u="sng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Příklad výpočtu maximální měsíční částky v místě obvyklé za ústřední (dálkové) vytápění pro modelovou domácnost</a:t>
                </a:r>
                <a:endParaRPr lang="cs-CZ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cs-CZ" sz="12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 </a:t>
                </a:r>
                <a:endParaRPr lang="cs-CZ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cs-CZ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Pár žijící v pokoji na ubytovně v Břeclavi o rozměru 15 m</a:t>
                </a:r>
                <a:r>
                  <a:rPr lang="cs-CZ" sz="1200" i="1" kern="1200" baseline="300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2</a:t>
                </a:r>
                <a:r>
                  <a:rPr lang="cs-CZ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. </a:t>
                </a:r>
                <a:endParaRPr lang="cs-CZ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cs-CZ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Výše doložené předepsané měsíční zálohy za ústřední (dálkové) vytápění je 500,- Kč. </a:t>
                </a:r>
                <a:endParaRPr lang="cs-CZ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cs-CZ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Cena za ústřední (dálkové) vytápění obvyklá v Břeclavi pro rok 2017 je dle veřejně dostupné informace 437,- Kč za GJ</a:t>
                </a:r>
                <a:r>
                  <a:rPr lang="cs-CZ" sz="1200" i="1" kern="1200" baseline="300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cs-CZ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i s DPH.  </a:t>
                </a:r>
                <a:endParaRPr lang="cs-CZ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cs-CZ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 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1200" b="1" i="1" kern="12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lang="cs-CZ" sz="1200" b="1" i="1" kern="12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𝟏𝟓</m:t>
                          </m:r>
                          <m:r>
                            <a:rPr lang="cs-CZ" sz="1200" b="1" kern="12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d>
                            <m:dPr>
                              <m:ctrlPr>
                                <a:rPr lang="cs-CZ" sz="120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cs-CZ" sz="1200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m</m:t>
                              </m:r>
                              <m:r>
                                <a:rPr lang="cs-CZ" sz="1200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2 </m:t>
                              </m:r>
                              <m:r>
                                <m:rPr>
                                  <m:sty m:val="p"/>
                                </m:rPr>
                                <a:rPr lang="cs-CZ" sz="1200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pokoje</m:t>
                              </m:r>
                            </m:e>
                          </m:d>
                          <m:r>
                            <a:rPr lang="cs-CZ" sz="1200" b="1" kern="12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lang="cs-CZ" sz="1200" b="1" i="1" kern="12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𝐱</m:t>
                          </m:r>
                          <m:r>
                            <a:rPr lang="cs-CZ" sz="1200" b="1" i="1" kern="12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lang="cs-CZ" sz="1200" b="1" i="1" kern="12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𝟎</m:t>
                          </m:r>
                          <m:r>
                            <a:rPr lang="cs-CZ" sz="1200" b="1" i="1" kern="12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,</m:t>
                          </m:r>
                          <m:r>
                            <a:rPr lang="cs-CZ" sz="1200" b="1" i="1" kern="12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𝟔𝟖𝟐</m:t>
                          </m:r>
                          <m:r>
                            <a:rPr lang="cs-CZ" sz="1200" b="1" i="1" kern="12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lang="cs-CZ" sz="1200" kern="1200" baseline="300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cs-CZ" sz="1200" kern="12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GJ</m:t>
                          </m:r>
                          <m:r>
                            <a:rPr lang="cs-CZ" sz="1200" kern="12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/</m:t>
                          </m:r>
                          <m:r>
                            <m:rPr>
                              <m:sty m:val="p"/>
                            </m:rPr>
                            <a:rPr lang="cs-CZ" sz="1200" kern="1200" baseline="300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pr</m:t>
                          </m:r>
                          <m:r>
                            <a:rPr lang="cs-CZ" sz="1200" kern="1200" baseline="300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ů</m:t>
                          </m:r>
                          <m:r>
                            <m:rPr>
                              <m:sty m:val="p"/>
                            </m:rPr>
                            <a:rPr lang="cs-CZ" sz="1200" kern="1200" baseline="300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m</m:t>
                          </m:r>
                          <m:r>
                            <a:rPr lang="cs-CZ" sz="1200" kern="1200" baseline="300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.  </m:t>
                          </m:r>
                          <m:r>
                            <m:rPr>
                              <m:sty m:val="p"/>
                            </m:rPr>
                            <a:rPr lang="cs-CZ" sz="1200" kern="1200" baseline="300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ro</m:t>
                          </m:r>
                          <m:r>
                            <a:rPr lang="cs-CZ" sz="1200" kern="1200" baseline="300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č</m:t>
                          </m:r>
                          <m:r>
                            <m:rPr>
                              <m:sty m:val="p"/>
                            </m:rPr>
                            <a:rPr lang="cs-CZ" sz="1200" kern="1200" baseline="300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n</m:t>
                          </m:r>
                          <m:r>
                            <a:rPr lang="cs-CZ" sz="1200" kern="1200" baseline="300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í </m:t>
                          </m:r>
                          <m:r>
                            <m:rPr>
                              <m:sty m:val="p"/>
                            </m:rPr>
                            <a:rPr lang="cs-CZ" sz="1200" kern="1200" baseline="300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spot</m:t>
                          </m:r>
                          <m:r>
                            <a:rPr lang="cs-CZ" sz="1200" kern="1200" baseline="300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ř</m:t>
                          </m:r>
                          <m:r>
                            <m:rPr>
                              <m:sty m:val="p"/>
                            </m:rPr>
                            <a:rPr lang="cs-CZ" sz="1200" kern="1200" baseline="300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eba</m:t>
                          </m:r>
                          <m:r>
                            <a:rPr lang="cs-CZ" sz="1200" kern="1200" baseline="300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cs-CZ" sz="1200" kern="1200" baseline="300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na</m:t>
                          </m:r>
                          <m:r>
                            <a:rPr lang="cs-CZ" sz="1200" kern="1200" baseline="300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cs-CZ" sz="1200" kern="1200" baseline="300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m</m:t>
                          </m:r>
                          <m:r>
                            <a:rPr lang="cs-CZ" sz="1200" kern="1200" baseline="300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2  )</m:t>
                          </m:r>
                          <m:r>
                            <a:rPr lang="cs-CZ" sz="1200" b="1" i="1" kern="12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</m:num>
                        <m:den>
                          <m:r>
                            <a:rPr lang="cs-CZ" sz="1200" b="1" i="1" kern="12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𝟏𝟐</m:t>
                          </m:r>
                          <m:r>
                            <a:rPr lang="cs-CZ" sz="1200" b="1" kern="12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lang="cs-CZ" sz="1200" kern="12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cs-CZ" sz="1200" kern="12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m</m:t>
                          </m:r>
                          <m:r>
                            <a:rPr lang="cs-CZ" sz="1200" kern="12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ě</m:t>
                          </m:r>
                          <m:r>
                            <m:rPr>
                              <m:sty m:val="p"/>
                            </m:rPr>
                            <a:rPr lang="cs-CZ" sz="1200" kern="12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s</m:t>
                          </m:r>
                          <m:r>
                            <a:rPr lang="cs-CZ" sz="1200" kern="12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í</m:t>
                          </m:r>
                          <m:r>
                            <m:rPr>
                              <m:sty m:val="p"/>
                            </m:rPr>
                            <a:rPr lang="cs-CZ" sz="1200" kern="12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c</m:t>
                          </m:r>
                          <m:r>
                            <a:rPr lang="cs-CZ" sz="1200" kern="12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ů)</m:t>
                          </m:r>
                        </m:den>
                      </m:f>
                      <m:r>
                        <a:rPr lang="cs-CZ" sz="1200" b="1" i="1" kern="12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lang="cs-CZ" sz="1200" b="1" i="1" kern="12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𝐱</m:t>
                      </m:r>
                      <m:r>
                        <a:rPr lang="cs-CZ" sz="1200" b="1" kern="12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lang="cs-CZ" sz="1200" b="1" i="1" kern="12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𝟒𝟑𝟕</m:t>
                      </m:r>
                      <m:r>
                        <a:rPr lang="cs-CZ" sz="1200" b="1" kern="12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d>
                        <m:dPr>
                          <m:ctrlPr>
                            <a:rPr lang="cs-CZ" sz="1200" i="1" kern="12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cs-CZ" sz="1200" kern="12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aktu</m:t>
                          </m:r>
                          <m:r>
                            <a:rPr lang="cs-CZ" sz="1200" kern="12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á</m:t>
                          </m:r>
                          <m:r>
                            <m:rPr>
                              <m:sty m:val="p"/>
                            </m:rPr>
                            <a:rPr lang="cs-CZ" sz="1200" kern="12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ln</m:t>
                          </m:r>
                          <m:r>
                            <a:rPr lang="cs-CZ" sz="1200" kern="12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í </m:t>
                          </m:r>
                          <m:r>
                            <m:rPr>
                              <m:sty m:val="p"/>
                            </m:rPr>
                            <a:rPr lang="cs-CZ" sz="1200" kern="12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pr</m:t>
                          </m:r>
                          <m:r>
                            <a:rPr lang="cs-CZ" sz="1200" kern="12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ů</m:t>
                          </m:r>
                          <m:r>
                            <m:rPr>
                              <m:sty m:val="p"/>
                            </m:rPr>
                            <a:rPr lang="cs-CZ" sz="1200" kern="12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m</m:t>
                          </m:r>
                          <m:r>
                            <a:rPr lang="cs-CZ" sz="1200" kern="12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ě</m:t>
                          </m:r>
                          <m:r>
                            <m:rPr>
                              <m:sty m:val="p"/>
                            </m:rPr>
                            <a:rPr lang="cs-CZ" sz="1200" kern="12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rn</m:t>
                          </m:r>
                          <m:r>
                            <a:rPr lang="cs-CZ" sz="1200" kern="12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á </m:t>
                          </m:r>
                          <m:r>
                            <m:rPr>
                              <m:sty m:val="p"/>
                            </m:rPr>
                            <a:rPr lang="cs-CZ" sz="1200" kern="12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cena</m:t>
                          </m:r>
                          <m:r>
                            <a:rPr lang="cs-CZ" sz="1200" kern="12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cs-CZ" sz="1200" kern="12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v</m:t>
                          </m:r>
                          <m:r>
                            <a:rPr lang="cs-CZ" sz="1200" i="1" kern="12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cs-CZ" sz="1200" kern="12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m</m:t>
                          </m:r>
                          <m:r>
                            <a:rPr lang="cs-CZ" sz="1200" kern="12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í</m:t>
                          </m:r>
                          <m:r>
                            <m:rPr>
                              <m:sty m:val="p"/>
                            </m:rPr>
                            <a:rPr lang="cs-CZ" sz="1200" kern="12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st</m:t>
                          </m:r>
                          <m:r>
                            <a:rPr lang="cs-CZ" sz="1200" kern="12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ě</m:t>
                          </m:r>
                        </m:e>
                      </m:d>
                      <m:r>
                        <a:rPr lang="cs-CZ" sz="1200" i="1" kern="12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lang="cs-CZ" sz="1200" b="1" i="1" kern="12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𝟑𝟕𝟑</m:t>
                      </m:r>
                      <m:r>
                        <a:rPr lang="cs-CZ" sz="1200" i="1" kern="12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lang="cs-CZ" sz="1200" kern="12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(</m:t>
                      </m:r>
                      <m:r>
                        <m:rPr>
                          <m:sty m:val="p"/>
                        </m:rPr>
                        <a:rPr lang="cs-CZ" sz="1200" kern="12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K</m:t>
                      </m:r>
                      <m:r>
                        <a:rPr lang="cs-CZ" sz="1200" kern="12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č)</m:t>
                      </m:r>
                    </m:oMath>
                  </m:oMathPara>
                </a14:m>
                <a:endParaRPr lang="cs-CZ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cs-CZ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 </a:t>
                </a:r>
                <a:endParaRPr lang="cs-CZ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cs-CZ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Výsledná maximální měsíční odůvodněná částka v místě obvyklá za ústřední (dálkové) vytápění pro modelovou domácnost je 373,- Kč (zaokrouhleno na celé koruny nahoru). Vzhledem k tomu, že </a:t>
                </a:r>
                <a:r>
                  <a:rPr lang="cs-CZ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GJ = </a:t>
                </a:r>
                <a:r>
                  <a:rPr lang="cs-CZ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gigajoul </a:t>
                </a:r>
                <a:r>
                  <a:rPr lang="cs-CZ" sz="1200" i="1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předepsaná a skutečně hrazená záloha modelovou domácností je 500,- Kč, orgán pomoci v hmotné nouzi zohlední do měsíčních odůvodněných nákladů na bydlení pro výpočet </a:t>
                </a:r>
                <a:r>
                  <a:rPr lang="cs-CZ" sz="1200" i="1" kern="1200" dirty="0" err="1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PnŽ</a:t>
                </a:r>
                <a:r>
                  <a:rPr lang="cs-CZ" sz="1200" i="1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a </a:t>
                </a:r>
                <a:r>
                  <a:rPr lang="cs-CZ" sz="1200" i="1" kern="1200" dirty="0" err="1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DnB</a:t>
                </a:r>
                <a:r>
                  <a:rPr lang="cs-CZ" sz="1200" i="1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za ústřední (dálkové) topení pouze maximální částku v místě obvyklou vypočítanou ve výši 373,- Kč (samozřejmě s ohledem na maximální možnou výši celkových odůvodněných nákladů na bydlení dle článku II, bodu 2.2.1) a v rozhodnutí řádně odůvodní.</a:t>
                </a:r>
                <a:endParaRPr lang="cs-CZ" sz="1200" kern="1200" dirty="0" smtClean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endParaRPr lang="cs-CZ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endParaRPr lang="cs-CZ" dirty="0"/>
              </a:p>
            </p:txBody>
          </p:sp>
        </mc:Choice>
        <mc:Fallback xmlns="">
          <p:sp>
            <p:nvSpPr>
              <p:cNvPr id="3" name="Zástupný symbol pro poznámky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cs-CZ" sz="1200" b="1" i="1" u="sng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Cena ústředního (dálkového) vytápění v místě obvyklá: </a:t>
                </a:r>
                <a:endParaRPr lang="cs-CZ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cs-CZ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Zjistí se dle ceníku příslušných dodavatelů tepla – jedná se o cenu za GJ. Tuto hodnotu musí ověřit orgán pomoci v hmotné nouzi, jelikož cena za teplo se může významně lišit. Stejně tak musí být tato hodnota pravidelně aktualizována (minimálně 1x za rok). </a:t>
                </a:r>
              </a:p>
              <a:p>
                <a:r>
                  <a:rPr lang="cs-CZ" sz="1200" b="1" u="none" strike="noStrike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 </a:t>
                </a:r>
                <a:endParaRPr lang="cs-CZ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cs-CZ" sz="1200" b="1" i="1" u="sng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Příklad výpočtu maximální měsíční částky v místě obvyklé za ústřední (dálkové) vytápění pro modelovou domácnost</a:t>
                </a:r>
                <a:endParaRPr lang="cs-CZ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cs-CZ" sz="12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 </a:t>
                </a:r>
                <a:endParaRPr lang="cs-CZ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cs-CZ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Pár žijící v pokoji na ubytovně v Břeclavi o rozměru 15 m</a:t>
                </a:r>
                <a:r>
                  <a:rPr lang="cs-CZ" sz="1200" i="1" kern="1200" baseline="300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2</a:t>
                </a:r>
                <a:r>
                  <a:rPr lang="cs-CZ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. </a:t>
                </a:r>
                <a:endParaRPr lang="cs-CZ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cs-CZ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Výše doložené předepsané měsíční zálohy za ústřední (dálkové) vytápění je 500,- Kč. </a:t>
                </a:r>
                <a:endParaRPr lang="cs-CZ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cs-CZ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Cena za ústřední (dálkové) vytápění obvyklá v Břeclavi pro rok 2017 je dle veřejně dostupné informace 437,- Kč za GJ</a:t>
                </a:r>
                <a:r>
                  <a:rPr lang="cs-CZ" sz="1200" i="1" kern="1200" baseline="300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cs-CZ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i s DPH.  </a:t>
                </a:r>
                <a:endParaRPr lang="cs-CZ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cs-CZ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 </a:t>
                </a:r>
              </a:p>
              <a:p>
                <a:r>
                  <a:rPr lang="cs-CZ" sz="1200" b="1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(𝟏𝟓 (</a:t>
                </a:r>
                <a:r>
                  <a:rPr lang="cs-CZ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m2 pokoje)</a:t>
                </a:r>
                <a:r>
                  <a:rPr lang="cs-CZ" sz="1200" b="1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 𝐱 𝟎,𝟔𝟖𝟐 </a:t>
                </a:r>
                <a:r>
                  <a:rPr lang="cs-CZ" sz="1200" i="0" kern="1200" baseline="300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(</a:t>
                </a:r>
                <a:r>
                  <a:rPr lang="cs-CZ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GJ/</a:t>
                </a:r>
                <a:r>
                  <a:rPr lang="cs-CZ" sz="1200" i="0" kern="1200" baseline="300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prům.  roční spotřeba na m2  )</a:t>
                </a:r>
                <a:r>
                  <a:rPr lang="cs-CZ" sz="1200" b="1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)/(𝟏𝟐 </a:t>
                </a:r>
                <a:r>
                  <a:rPr lang="cs-CZ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(měsíců)</a:t>
                </a:r>
                <a:r>
                  <a:rPr lang="cs-CZ" sz="1200" b="1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)  𝐱 𝟒𝟑𝟕 </a:t>
                </a:r>
                <a:r>
                  <a:rPr lang="cs-CZ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(aktuální průměrná cena v místě)=</a:t>
                </a:r>
                <a:r>
                  <a:rPr lang="cs-CZ" sz="1200" b="1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𝟑𝟕𝟑</a:t>
                </a:r>
                <a:r>
                  <a:rPr lang="cs-CZ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(Kč)</a:t>
                </a:r>
                <a:endParaRPr lang="cs-CZ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cs-CZ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 </a:t>
                </a:r>
                <a:endParaRPr lang="cs-CZ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cs-CZ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Výsledná maximální měsíční odůvodněná částka v místě obvyklá za ústřední (dálkové) vytápění pro modelovou domácnost je 373,- Kč (zaokrouhleno na celé koruny nahoru). Vzhledem k tomu, že </a:t>
                </a:r>
                <a:r>
                  <a:rPr lang="cs-CZ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GJ = </a:t>
                </a:r>
                <a:r>
                  <a:rPr lang="cs-CZ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gigajoul </a:t>
                </a:r>
                <a:r>
                  <a:rPr lang="cs-CZ" sz="1200" i="1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předepsaná a skutečně hrazená záloha modelovou domácností je 500,- Kč, orgán pomoci v hmotné nouzi zohlední do měsíčních odůvodněných nákladů na bydlení pro výpočet </a:t>
                </a:r>
                <a:r>
                  <a:rPr lang="cs-CZ" sz="1200" i="1" kern="1200" dirty="0" err="1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PnŽ</a:t>
                </a:r>
                <a:r>
                  <a:rPr lang="cs-CZ" sz="1200" i="1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a </a:t>
                </a:r>
                <a:r>
                  <a:rPr lang="cs-CZ" sz="1200" i="1" kern="1200" dirty="0" err="1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DnB</a:t>
                </a:r>
                <a:r>
                  <a:rPr lang="cs-CZ" sz="1200" i="1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za ústřední (dálkové) topení pouze maximální částku v místě obvyklou vypočítanou ve výši 373,- Kč (samozřejmě s ohledem na maximální možnou výši celkových odůvodněných nákladů na bydlení dle článku II, bodu 2.2.1) a v rozhodnutí řádně odůvodní.</a:t>
                </a:r>
                <a:endParaRPr lang="cs-CZ" sz="1200" kern="1200" dirty="0" smtClean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endParaRPr lang="cs-CZ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endParaRPr lang="cs-CZ" dirty="0"/>
              </a:p>
            </p:txBody>
          </p:sp>
        </mc:Fallback>
      </mc:AlternateContent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CB2F16-5EE0-445C-9D05-7EE20B44E647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67476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Rady – rychlé a intenzivní větrání, topení v noci, </a:t>
            </a:r>
            <a:r>
              <a:rPr lang="cs-CZ" dirty="0" err="1" smtClean="0"/>
              <a:t>perlátor</a:t>
            </a:r>
            <a:r>
              <a:rPr lang="cs-CZ" dirty="0" smtClean="0"/>
              <a:t> na vodu, těsnění kohoutků, termostaty,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CB2F16-5EE0-445C-9D05-7EE20B44E647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78370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Dotazy</a:t>
            </a:r>
            <a:r>
              <a:rPr lang="cs-CZ" baseline="0" dirty="0" smtClean="0"/>
              <a:t> odpovím najednou přes pana Lukáče. Poskytnu balíček informací</a:t>
            </a:r>
          </a:p>
          <a:p>
            <a:r>
              <a:rPr lang="cs-CZ" dirty="0" smtClean="0"/>
              <a:t>Agentura pro finančně dostupné bydlení semináře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PARDUBICE 27. 9. / PLZEŇ 6. 10. / BRNO 31. 10. / PRAHA 21. 11. / OLOMOUC 24. 11. 2017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CB2F16-5EE0-445C-9D05-7EE20B44E647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9684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C2615-8742-44A0-AF5D-4CFC6B34D8D4}" type="datetimeFigureOut">
              <a:rPr lang="cs-CZ" smtClean="0"/>
              <a:t>16.10.2017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43CBA-C377-483B-B857-75514A2761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65224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C2615-8742-44A0-AF5D-4CFC6B34D8D4}" type="datetimeFigureOut">
              <a:rPr lang="cs-CZ" smtClean="0"/>
              <a:t>16.10.2017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43CBA-C377-483B-B857-75514A2761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2970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C2615-8742-44A0-AF5D-4CFC6B34D8D4}" type="datetimeFigureOut">
              <a:rPr lang="cs-CZ" smtClean="0"/>
              <a:t>16.10.2017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43CBA-C377-483B-B857-75514A2761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50188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B0375-6A0D-4F58-B8F4-CA7C46FF3984}" type="datetimeFigureOut">
              <a:rPr lang="cs-CZ" smtClean="0"/>
              <a:t>16.10.2017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5729F-EDD5-4CEC-92FE-E1B29DD88A1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98004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bg>
      <p:bgPr>
        <a:blipFill dpi="0" rotWithShape="1">
          <a:blip r:embed="rId2">
            <a:alphaModFix amt="4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B0375-6A0D-4F58-B8F4-CA7C46FF3984}" type="datetimeFigureOut">
              <a:rPr lang="cs-CZ" smtClean="0"/>
              <a:t>16.10.2017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5729F-EDD5-4CEC-92FE-E1B29DD88A1B}" type="slidenum">
              <a:rPr lang="cs-CZ" smtClean="0"/>
              <a:t>‹#›</a:t>
            </a:fld>
            <a:endParaRPr lang="cs-CZ"/>
          </a:p>
        </p:txBody>
      </p:sp>
      <p:pic>
        <p:nvPicPr>
          <p:cNvPr id="1027" name="Picture 3" descr="Z:\PROJEKTY\Systémové zajištění sociálního začleňování\OPZ publicita\OPZ_barevne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6218380"/>
            <a:ext cx="3024336" cy="627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78044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Pr>
        <a:blipFill dpi="0" rotWithShape="1">
          <a:blip r:embed="rId2">
            <a:alphaModFix amt="4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B0375-6A0D-4F58-B8F4-CA7C46FF3984}" type="datetimeFigureOut">
              <a:rPr lang="cs-CZ" smtClean="0"/>
              <a:t>16.10.2017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5729F-EDD5-4CEC-92FE-E1B29DD88A1B}" type="slidenum">
              <a:rPr lang="cs-CZ" smtClean="0"/>
              <a:t>‹#›</a:t>
            </a:fld>
            <a:endParaRPr lang="cs-CZ"/>
          </a:p>
        </p:txBody>
      </p:sp>
      <p:pic>
        <p:nvPicPr>
          <p:cNvPr id="7" name="Picture 3" descr="Z:\PROJEKTY\Systémové zajištění sociálního začleňování\OPZ publicita\OPZ_barevne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6218380"/>
            <a:ext cx="3024336" cy="627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69689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Pr>
        <a:blipFill dpi="0" rotWithShape="1">
          <a:blip r:embed="rId2">
            <a:alphaModFix amt="4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B0375-6A0D-4F58-B8F4-CA7C46FF3984}" type="datetimeFigureOut">
              <a:rPr lang="cs-CZ" smtClean="0"/>
              <a:t>16.10.2017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5729F-EDD5-4CEC-92FE-E1B29DD88A1B}" type="slidenum">
              <a:rPr lang="cs-CZ" smtClean="0"/>
              <a:t>‹#›</a:t>
            </a:fld>
            <a:endParaRPr lang="cs-CZ"/>
          </a:p>
        </p:txBody>
      </p:sp>
      <p:pic>
        <p:nvPicPr>
          <p:cNvPr id="8" name="Picture 3" descr="Z:\PROJEKTY\Systémové zajištění sociálního začleňování\OPZ publicita\OPZ_barevne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6218380"/>
            <a:ext cx="3024336" cy="627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08940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bg>
      <p:bgPr>
        <a:blipFill dpi="0" rotWithShape="1">
          <a:blip r:embed="rId2">
            <a:alphaModFix amt="4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B0375-6A0D-4F58-B8F4-CA7C46FF3984}" type="datetimeFigureOut">
              <a:rPr lang="cs-CZ" smtClean="0"/>
              <a:t>16.10.2017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5729F-EDD5-4CEC-92FE-E1B29DD88A1B}" type="slidenum">
              <a:rPr lang="cs-CZ" smtClean="0"/>
              <a:t>‹#›</a:t>
            </a:fld>
            <a:endParaRPr lang="cs-CZ"/>
          </a:p>
        </p:txBody>
      </p:sp>
      <p:pic>
        <p:nvPicPr>
          <p:cNvPr id="10" name="Picture 3" descr="Z:\PROJEKTY\Systémové zajištění sociálního začleňování\OPZ publicita\OPZ_barevne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6218380"/>
            <a:ext cx="3024336" cy="627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95839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bg>
      <p:bgPr>
        <a:blipFill dpi="0" rotWithShape="1">
          <a:blip r:embed="rId2">
            <a:alphaModFix amt="4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B0375-6A0D-4F58-B8F4-CA7C46FF3984}" type="datetimeFigureOut">
              <a:rPr lang="cs-CZ" smtClean="0"/>
              <a:t>16.10.2017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5729F-EDD5-4CEC-92FE-E1B29DD88A1B}" type="slidenum">
              <a:rPr lang="cs-CZ" smtClean="0"/>
              <a:t>‹#›</a:t>
            </a:fld>
            <a:endParaRPr lang="cs-CZ"/>
          </a:p>
        </p:txBody>
      </p:sp>
      <p:pic>
        <p:nvPicPr>
          <p:cNvPr id="6" name="Picture 3" descr="Z:\PROJEKTY\Systémové zajištění sociálního začleňování\OPZ publicita\OPZ_barevne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6218380"/>
            <a:ext cx="3024336" cy="627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76667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bg>
      <p:bgPr>
        <a:blipFill dpi="0" rotWithShape="1">
          <a:blip r:embed="rId2">
            <a:alphaModFix amt="4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B0375-6A0D-4F58-B8F4-CA7C46FF3984}" type="datetimeFigureOut">
              <a:rPr lang="cs-CZ" smtClean="0"/>
              <a:t>16.10.2017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5729F-EDD5-4CEC-92FE-E1B29DD88A1B}" type="slidenum">
              <a:rPr lang="cs-CZ" smtClean="0"/>
              <a:t>‹#›</a:t>
            </a:fld>
            <a:endParaRPr lang="cs-CZ"/>
          </a:p>
        </p:txBody>
      </p:sp>
      <p:pic>
        <p:nvPicPr>
          <p:cNvPr id="5" name="Picture 3" descr="Z:\PROJEKTY\Systémové zajištění sociálního začleňování\OPZ publicita\OPZ_barevne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6218380"/>
            <a:ext cx="3024336" cy="627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66688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bg>
      <p:bgPr>
        <a:blipFill dpi="0" rotWithShape="1">
          <a:blip r:embed="rId2">
            <a:alphaModFix amt="4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B0375-6A0D-4F58-B8F4-CA7C46FF3984}" type="datetimeFigureOut">
              <a:rPr lang="cs-CZ" smtClean="0"/>
              <a:t>16.10.2017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5729F-EDD5-4CEC-92FE-E1B29DD88A1B}" type="slidenum">
              <a:rPr lang="cs-CZ" smtClean="0"/>
              <a:t>‹#›</a:t>
            </a:fld>
            <a:endParaRPr lang="cs-CZ"/>
          </a:p>
        </p:txBody>
      </p:sp>
      <p:pic>
        <p:nvPicPr>
          <p:cNvPr id="8" name="Picture 3" descr="Z:\PROJEKTY\Systémové zajištění sociálního začleňování\OPZ publicita\OPZ_barevne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6218380"/>
            <a:ext cx="3024336" cy="627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6269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C2615-8742-44A0-AF5D-4CFC6B34D8D4}" type="datetimeFigureOut">
              <a:rPr lang="cs-CZ" smtClean="0"/>
              <a:t>16.10.2017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43CBA-C377-483B-B857-75514A2761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5443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bg>
      <p:bgPr>
        <a:blipFill dpi="0" rotWithShape="1">
          <a:blip r:embed="rId2">
            <a:alphaModFix amt="4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B0375-6A0D-4F58-B8F4-CA7C46FF3984}" type="datetimeFigureOut">
              <a:rPr lang="cs-CZ" smtClean="0"/>
              <a:t>16.10.2017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5729F-EDD5-4CEC-92FE-E1B29DD88A1B}" type="slidenum">
              <a:rPr lang="cs-CZ" smtClean="0"/>
              <a:t>‹#›</a:t>
            </a:fld>
            <a:endParaRPr lang="cs-CZ"/>
          </a:p>
        </p:txBody>
      </p:sp>
      <p:pic>
        <p:nvPicPr>
          <p:cNvPr id="8" name="Picture 3" descr="Z:\PROJEKTY\Systémové zajištění sociálního začleňování\OPZ publicita\OPZ_barevne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6218380"/>
            <a:ext cx="3024336" cy="627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20817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bg>
      <p:bgPr>
        <a:blipFill dpi="0" rotWithShape="1">
          <a:blip r:embed="rId2">
            <a:alphaModFix amt="4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B0375-6A0D-4F58-B8F4-CA7C46FF3984}" type="datetimeFigureOut">
              <a:rPr lang="cs-CZ" smtClean="0"/>
              <a:t>16.10.2017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5729F-EDD5-4CEC-92FE-E1B29DD88A1B}" type="slidenum">
              <a:rPr lang="cs-CZ" smtClean="0"/>
              <a:t>‹#›</a:t>
            </a:fld>
            <a:endParaRPr lang="cs-CZ"/>
          </a:p>
        </p:txBody>
      </p:sp>
      <p:pic>
        <p:nvPicPr>
          <p:cNvPr id="7" name="Picture 3" descr="Z:\PROJEKTY\Systémové zajištění sociálního začleňování\OPZ publicita\OPZ_barevne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6218380"/>
            <a:ext cx="3024336" cy="627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61104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bg>
      <p:bgPr>
        <a:blipFill dpi="0" rotWithShape="1">
          <a:blip r:embed="rId2">
            <a:alphaModFix amt="4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B0375-6A0D-4F58-B8F4-CA7C46FF3984}" type="datetimeFigureOut">
              <a:rPr lang="cs-CZ" smtClean="0"/>
              <a:t>16.10.2017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5729F-EDD5-4CEC-92FE-E1B29DD88A1B}" type="slidenum">
              <a:rPr lang="cs-CZ" smtClean="0"/>
              <a:t>‹#›</a:t>
            </a:fld>
            <a:endParaRPr lang="cs-CZ"/>
          </a:p>
        </p:txBody>
      </p:sp>
      <p:pic>
        <p:nvPicPr>
          <p:cNvPr id="7" name="Picture 3" descr="Z:\PROJEKTY\Systémové zajištění sociálního začleňování\OPZ publicita\OPZ_barevne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6218380"/>
            <a:ext cx="3024336" cy="627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7390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7104A-C9E6-40C9-BF84-BD526C692FCE}" type="datetimeFigureOut">
              <a:rPr lang="cs-CZ" smtClean="0"/>
              <a:t>16.10.2017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4823-1FB8-4C6B-9562-78D221BD88A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71675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7104A-C9E6-40C9-BF84-BD526C692FCE}" type="datetimeFigureOut">
              <a:rPr lang="cs-CZ" smtClean="0"/>
              <a:t>16.10.2017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4823-1FB8-4C6B-9562-78D221BD88A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34367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7104A-C9E6-40C9-BF84-BD526C692FCE}" type="datetimeFigureOut">
              <a:rPr lang="cs-CZ" smtClean="0"/>
              <a:t>16.10.2017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4823-1FB8-4C6B-9562-78D221BD88A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22059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7104A-C9E6-40C9-BF84-BD526C692FCE}" type="datetimeFigureOut">
              <a:rPr lang="cs-CZ" smtClean="0"/>
              <a:t>16.10.2017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4823-1FB8-4C6B-9562-78D221BD88A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693786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7104A-C9E6-40C9-BF84-BD526C692FCE}" type="datetimeFigureOut">
              <a:rPr lang="cs-CZ" smtClean="0"/>
              <a:t>16.10.2017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4823-1FB8-4C6B-9562-78D221BD88A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12229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7104A-C9E6-40C9-BF84-BD526C692FCE}" type="datetimeFigureOut">
              <a:rPr lang="cs-CZ" smtClean="0"/>
              <a:t>16.10.2017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4823-1FB8-4C6B-9562-78D221BD88A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39198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7104A-C9E6-40C9-BF84-BD526C692FCE}" type="datetimeFigureOut">
              <a:rPr lang="cs-CZ" smtClean="0"/>
              <a:t>16.10.2017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4823-1FB8-4C6B-9562-78D221BD88A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8789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C2615-8742-44A0-AF5D-4CFC6B34D8D4}" type="datetimeFigureOut">
              <a:rPr lang="cs-CZ" smtClean="0"/>
              <a:t>16.10.2017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43CBA-C377-483B-B857-75514A2761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373604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7104A-C9E6-40C9-BF84-BD526C692FCE}" type="datetimeFigureOut">
              <a:rPr lang="cs-CZ" smtClean="0"/>
              <a:t>16.10.2017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4823-1FB8-4C6B-9562-78D221BD88A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27154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7104A-C9E6-40C9-BF84-BD526C692FCE}" type="datetimeFigureOut">
              <a:rPr lang="cs-CZ" smtClean="0"/>
              <a:t>16.10.2017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4823-1FB8-4C6B-9562-78D221BD88A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581295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7104A-C9E6-40C9-BF84-BD526C692FCE}" type="datetimeFigureOut">
              <a:rPr lang="cs-CZ" smtClean="0"/>
              <a:t>16.10.2017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4823-1FB8-4C6B-9562-78D221BD88A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212878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7104A-C9E6-40C9-BF84-BD526C692FCE}" type="datetimeFigureOut">
              <a:rPr lang="cs-CZ" smtClean="0"/>
              <a:t>16.10.2017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04823-1FB8-4C6B-9562-78D221BD88A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5566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C2615-8742-44A0-AF5D-4CFC6B34D8D4}" type="datetimeFigureOut">
              <a:rPr lang="cs-CZ" smtClean="0"/>
              <a:t>16.10.2017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43CBA-C377-483B-B857-75514A2761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7947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C2615-8742-44A0-AF5D-4CFC6B34D8D4}" type="datetimeFigureOut">
              <a:rPr lang="cs-CZ" smtClean="0"/>
              <a:t>16.10.2017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43CBA-C377-483B-B857-75514A2761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9002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C2615-8742-44A0-AF5D-4CFC6B34D8D4}" type="datetimeFigureOut">
              <a:rPr lang="cs-CZ" smtClean="0"/>
              <a:t>16.10.2017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43CBA-C377-483B-B857-75514A2761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54621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C2615-8742-44A0-AF5D-4CFC6B34D8D4}" type="datetimeFigureOut">
              <a:rPr lang="cs-CZ" smtClean="0"/>
              <a:t>16.10.2017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43CBA-C377-483B-B857-75514A2761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4489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C2615-8742-44A0-AF5D-4CFC6B34D8D4}" type="datetimeFigureOut">
              <a:rPr lang="cs-CZ" smtClean="0"/>
              <a:t>16.10.2017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43CBA-C377-483B-B857-75514A2761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6565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C2615-8742-44A0-AF5D-4CFC6B34D8D4}" type="datetimeFigureOut">
              <a:rPr lang="cs-CZ" smtClean="0"/>
              <a:t>16.10.2017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43CBA-C377-483B-B857-75514A2761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2522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5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FC2615-8742-44A0-AF5D-4CFC6B34D8D4}" type="datetimeFigureOut">
              <a:rPr lang="cs-CZ" smtClean="0"/>
              <a:t>16.10.2017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D43CBA-C377-483B-B857-75514A2761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0404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EB0375-6A0D-4F58-B8F4-CA7C46FF3984}" type="datetimeFigureOut">
              <a:rPr lang="cs-CZ" smtClean="0"/>
              <a:t>16.10.2017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5729F-EDD5-4CEC-92FE-E1B29DD88A1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298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B7104A-C9E6-40C9-BF84-BD526C692FCE}" type="datetimeFigureOut">
              <a:rPr lang="cs-CZ" smtClean="0"/>
              <a:t>16.10.2017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104823-1FB8-4C6B-9562-78D221BD88A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6308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Hajduova.tereza@vlada.cz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1556792"/>
            <a:ext cx="7772400" cy="1470025"/>
          </a:xfrm>
        </p:spPr>
        <p:txBody>
          <a:bodyPr/>
          <a:lstStyle/>
          <a:p>
            <a:r>
              <a:rPr lang="cs-CZ" dirty="0" smtClean="0"/>
              <a:t>Opatření obecné povahy a novela zákona</a:t>
            </a:r>
            <a:endParaRPr lang="cs-CZ" dirty="0"/>
          </a:p>
        </p:txBody>
      </p:sp>
      <p:sp>
        <p:nvSpPr>
          <p:cNvPr id="10" name="Podnadpis 9"/>
          <p:cNvSpPr>
            <a:spLocks noGrp="1"/>
          </p:cNvSpPr>
          <p:nvPr>
            <p:ph type="subTitle" idx="1"/>
          </p:nvPr>
        </p:nvSpPr>
        <p:spPr>
          <a:xfrm>
            <a:off x="1403648" y="4149080"/>
            <a:ext cx="6400800" cy="1752600"/>
          </a:xfrm>
        </p:spPr>
        <p:txBody>
          <a:bodyPr>
            <a:normAutofit fontScale="40000" lnSpcReduction="20000"/>
          </a:bodyPr>
          <a:lstStyle/>
          <a:p>
            <a:pPr algn="l"/>
            <a:r>
              <a:rPr lang="cs-CZ" sz="6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Ing. Tereza Hajdúová</a:t>
            </a:r>
          </a:p>
          <a:p>
            <a:pPr algn="l"/>
            <a:r>
              <a:rPr lang="cs-CZ" sz="6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hajduova.tereza@vlada.cz</a:t>
            </a:r>
            <a:r>
              <a:rPr lang="cs-CZ" sz="6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6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6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6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6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6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Prezentace / akce se koná v rámci projektu „Systémové zajištění sociálního začleňování“, </a:t>
            </a:r>
            <a:r>
              <a:rPr lang="cs-CZ" sz="2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2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</a:t>
            </a:r>
            <a:r>
              <a:rPr lang="cs-CZ" sz="2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CZ.03.2.63/0.0./0.0/15_030/0000605</a:t>
            </a:r>
            <a:r>
              <a:rPr lang="cs-CZ" sz="25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02834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Voda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cs-CZ" sz="2400" b="1" dirty="0" smtClean="0"/>
                  <a:t>Maximální výši měsíčních nákladů za vodné a stočné v místě obvyklou pro konkrétní domácnost se určí podle vzorce:</a:t>
                </a:r>
              </a:p>
              <a:p>
                <a:pPr marL="0" indent="0">
                  <a:buNone/>
                </a:pPr>
                <a:endParaRPr lang="cs-CZ" sz="2400" b="1" dirty="0" smtClean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cs-CZ" sz="1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1800" b="1" i="1">
                            <a:latin typeface="Cambria Math" panose="02040503050406030204" pitchFamily="18" charset="0"/>
                          </a:rPr>
                          <m:t>𝑷𝒓</m:t>
                        </m:r>
                        <m:r>
                          <a:rPr lang="cs-CZ" sz="1800" b="1">
                            <a:latin typeface="Cambria Math" panose="02040503050406030204" pitchFamily="18" charset="0"/>
                          </a:rPr>
                          <m:t>ů</m:t>
                        </m:r>
                        <m:r>
                          <a:rPr lang="cs-CZ" sz="1800" b="1" i="1">
                            <a:latin typeface="Cambria Math" panose="02040503050406030204" pitchFamily="18" charset="0"/>
                          </a:rPr>
                          <m:t>𝒎</m:t>
                        </m:r>
                        <m:r>
                          <a:rPr lang="cs-CZ" sz="1800" b="1">
                            <a:latin typeface="Cambria Math" panose="02040503050406030204" pitchFamily="18" charset="0"/>
                          </a:rPr>
                          <m:t>ě</m:t>
                        </m:r>
                        <m:r>
                          <a:rPr lang="cs-CZ" sz="1800" b="1" i="1">
                            <a:latin typeface="Cambria Math" panose="02040503050406030204" pitchFamily="18" charset="0"/>
                          </a:rPr>
                          <m:t>𝒓𝒏</m:t>
                        </m:r>
                        <m:r>
                          <a:rPr lang="cs-CZ" sz="1800" b="1">
                            <a:latin typeface="Cambria Math" panose="02040503050406030204" pitchFamily="18" charset="0"/>
                          </a:rPr>
                          <m:t>á </m:t>
                        </m:r>
                        <m:r>
                          <a:rPr lang="cs-CZ" sz="1800" b="1" i="1">
                            <a:latin typeface="Cambria Math" panose="02040503050406030204" pitchFamily="18" charset="0"/>
                          </a:rPr>
                          <m:t>𝒓𝒐</m:t>
                        </m:r>
                        <m:r>
                          <a:rPr lang="cs-CZ" sz="1800" b="1">
                            <a:latin typeface="Cambria Math" panose="02040503050406030204" pitchFamily="18" charset="0"/>
                          </a:rPr>
                          <m:t>č</m:t>
                        </m:r>
                        <m:r>
                          <a:rPr lang="cs-CZ" sz="1800" b="1" i="1"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cs-CZ" sz="1800" b="1">
                            <a:latin typeface="Cambria Math" panose="02040503050406030204" pitchFamily="18" charset="0"/>
                          </a:rPr>
                          <m:t>í </m:t>
                        </m:r>
                        <m:r>
                          <a:rPr lang="cs-CZ" sz="1800" b="1" i="1">
                            <a:latin typeface="Cambria Math" panose="02040503050406030204" pitchFamily="18" charset="0"/>
                          </a:rPr>
                          <m:t>𝒔𝒑𝒐𝒕</m:t>
                        </m:r>
                        <m:r>
                          <a:rPr lang="cs-CZ" sz="1800" b="1">
                            <a:latin typeface="Cambria Math" panose="02040503050406030204" pitchFamily="18" charset="0"/>
                          </a:rPr>
                          <m:t>ř</m:t>
                        </m:r>
                        <m:r>
                          <a:rPr lang="cs-CZ" sz="1800" b="1" i="1">
                            <a:latin typeface="Cambria Math" panose="02040503050406030204" pitchFamily="18" charset="0"/>
                          </a:rPr>
                          <m:t>𝒆𝒃𝒂</m:t>
                        </m:r>
                        <m:r>
                          <a:rPr lang="cs-CZ" sz="1800" b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cs-CZ" sz="1800" b="1" i="1">
                            <a:latin typeface="Cambria Math" panose="02040503050406030204" pitchFamily="18" charset="0"/>
                          </a:rPr>
                          <m:t>𝒅𝒍𝒆</m:t>
                        </m:r>
                        <m:r>
                          <a:rPr lang="cs-CZ" sz="1800" b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cs-CZ" sz="1800" b="1" i="1">
                            <a:latin typeface="Cambria Math" panose="02040503050406030204" pitchFamily="18" charset="0"/>
                          </a:rPr>
                          <m:t>𝒑𝒐</m:t>
                        </m:r>
                        <m:r>
                          <a:rPr lang="cs-CZ" sz="1800" b="1">
                            <a:latin typeface="Cambria Math" panose="02040503050406030204" pitchFamily="18" charset="0"/>
                          </a:rPr>
                          <m:t>č</m:t>
                        </m:r>
                        <m:r>
                          <a:rPr lang="cs-CZ" sz="1800" b="1" i="1">
                            <a:latin typeface="Cambria Math" panose="02040503050406030204" pitchFamily="18" charset="0"/>
                          </a:rPr>
                          <m:t>𝒕𝒖</m:t>
                        </m:r>
                        <m:r>
                          <a:rPr lang="cs-CZ" sz="1800" b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cs-CZ" sz="1800" b="1" i="1">
                            <a:latin typeface="Cambria Math" panose="02040503050406030204" pitchFamily="18" charset="0"/>
                          </a:rPr>
                          <m:t>𝒐𝒔𝒐𝒃</m:t>
                        </m:r>
                      </m:num>
                      <m:den>
                        <m:r>
                          <a:rPr lang="cs-CZ" sz="1800" b="1" i="1"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  <m:r>
                      <a:rPr lang="cs-CZ" sz="1800" b="1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cs-CZ" sz="18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cs-CZ" sz="1800" b="1">
                        <a:latin typeface="Cambria Math" panose="02040503050406030204" pitchFamily="18" charset="0"/>
                      </a:rPr>
                      <m:t> </m:t>
                    </m:r>
                    <m:r>
                      <a:rPr lang="cs-CZ" sz="1800" b="1" i="1">
                        <a:latin typeface="Cambria Math" panose="02040503050406030204" pitchFamily="18" charset="0"/>
                      </a:rPr>
                      <m:t>𝑪𝒆𝒏𝒂</m:t>
                    </m:r>
                    <m:r>
                      <a:rPr lang="cs-CZ" sz="1800" b="1">
                        <a:latin typeface="Cambria Math" panose="02040503050406030204" pitchFamily="18" charset="0"/>
                      </a:rPr>
                      <m:t> </m:t>
                    </m:r>
                    <m:r>
                      <a:rPr lang="cs-CZ" sz="1800" b="1" i="1">
                        <a:latin typeface="Cambria Math" panose="02040503050406030204" pitchFamily="18" charset="0"/>
                      </a:rPr>
                      <m:t>𝒗𝒐𝒅𝒏</m:t>
                    </m:r>
                    <m:r>
                      <a:rPr lang="cs-CZ" sz="1800" b="1">
                        <a:latin typeface="Cambria Math" panose="02040503050406030204" pitchFamily="18" charset="0"/>
                      </a:rPr>
                      <m:t>é</m:t>
                    </m:r>
                    <m:r>
                      <a:rPr lang="cs-CZ" sz="1800" b="1" i="1">
                        <a:latin typeface="Cambria Math" panose="02040503050406030204" pitchFamily="18" charset="0"/>
                      </a:rPr>
                      <m:t>𝒉𝒐</m:t>
                    </m:r>
                    <m:r>
                      <a:rPr lang="cs-CZ" sz="1800" b="1">
                        <a:latin typeface="Cambria Math" panose="02040503050406030204" pitchFamily="18" charset="0"/>
                      </a:rPr>
                      <m:t> </m:t>
                    </m:r>
                    <m:r>
                      <a:rPr lang="cs-CZ" sz="1800" b="1" i="1">
                        <a:latin typeface="Cambria Math" panose="02040503050406030204" pitchFamily="18" charset="0"/>
                      </a:rPr>
                      <m:t>𝒂</m:t>
                    </m:r>
                    <m:r>
                      <a:rPr lang="cs-CZ" sz="1800" b="1">
                        <a:latin typeface="Cambria Math" panose="02040503050406030204" pitchFamily="18" charset="0"/>
                      </a:rPr>
                      <m:t> </m:t>
                    </m:r>
                    <m:r>
                      <a:rPr lang="cs-CZ" sz="1800" b="1" i="1">
                        <a:latin typeface="Cambria Math" panose="02040503050406030204" pitchFamily="18" charset="0"/>
                      </a:rPr>
                      <m:t>𝒔𝒕𝒐</m:t>
                    </m:r>
                    <m:r>
                      <a:rPr lang="cs-CZ" sz="1800" b="1">
                        <a:latin typeface="Cambria Math" panose="02040503050406030204" pitchFamily="18" charset="0"/>
                      </a:rPr>
                      <m:t>č</m:t>
                    </m:r>
                    <m:r>
                      <a:rPr lang="cs-CZ" sz="1800" b="1" i="1">
                        <a:latin typeface="Cambria Math" panose="02040503050406030204" pitchFamily="18" charset="0"/>
                      </a:rPr>
                      <m:t>𝒏</m:t>
                    </m:r>
                    <m:r>
                      <a:rPr lang="cs-CZ" sz="1800" b="1">
                        <a:latin typeface="Cambria Math" panose="02040503050406030204" pitchFamily="18" charset="0"/>
                      </a:rPr>
                      <m:t>é</m:t>
                    </m:r>
                    <m:r>
                      <a:rPr lang="cs-CZ" sz="1800" b="1" i="1">
                        <a:latin typeface="Cambria Math" panose="02040503050406030204" pitchFamily="18" charset="0"/>
                      </a:rPr>
                      <m:t>𝒉𝒐</m:t>
                    </m:r>
                    <m:r>
                      <a:rPr lang="cs-CZ" sz="1800" b="1">
                        <a:latin typeface="Cambria Math" panose="02040503050406030204" pitchFamily="18" charset="0"/>
                      </a:rPr>
                      <m:t> </m:t>
                    </m:r>
                    <m:r>
                      <a:rPr lang="cs-CZ" sz="1800" b="1" i="1">
                        <a:latin typeface="Cambria Math" panose="02040503050406030204" pitchFamily="18" charset="0"/>
                      </a:rPr>
                      <m:t>𝒗</m:t>
                    </m:r>
                    <m:r>
                      <a:rPr lang="cs-CZ" sz="1800" b="1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cs-CZ" sz="1800" b="1" i="1">
                        <a:latin typeface="Cambria Math" panose="02040503050406030204" pitchFamily="18" charset="0"/>
                      </a:rPr>
                      <m:t>𝒎</m:t>
                    </m:r>
                    <m:r>
                      <a:rPr lang="cs-CZ" sz="1800" b="1">
                        <a:latin typeface="Cambria Math" panose="02040503050406030204" pitchFamily="18" charset="0"/>
                      </a:rPr>
                      <m:t>í</m:t>
                    </m:r>
                    <m:r>
                      <a:rPr lang="cs-CZ" sz="1800" b="1" i="1">
                        <a:latin typeface="Cambria Math" panose="02040503050406030204" pitchFamily="18" charset="0"/>
                      </a:rPr>
                      <m:t>𝒔𝒕</m:t>
                    </m:r>
                    <m:r>
                      <a:rPr lang="cs-CZ" sz="1800" b="1">
                        <a:latin typeface="Cambria Math" panose="02040503050406030204" pitchFamily="18" charset="0"/>
                      </a:rPr>
                      <m:t>ě </m:t>
                    </m:r>
                    <m:r>
                      <a:rPr lang="cs-CZ" sz="1800" b="1" i="1">
                        <a:latin typeface="Cambria Math" panose="02040503050406030204" pitchFamily="18" charset="0"/>
                      </a:rPr>
                      <m:t>𝒐𝒃𝒗𝒚𝒌𝒍</m:t>
                    </m:r>
                    <m:r>
                      <a:rPr lang="cs-CZ" sz="1800" b="1">
                        <a:latin typeface="Cambria Math" panose="02040503050406030204" pitchFamily="18" charset="0"/>
                      </a:rPr>
                      <m:t>á</m:t>
                    </m:r>
                  </m:oMath>
                </a14:m>
                <a:endParaRPr lang="cs-CZ" sz="1800" b="1" dirty="0" smtClean="0">
                  <a:latin typeface="+mj-lt"/>
                </a:endParaRPr>
              </a:p>
              <a:p>
                <a:endParaRPr lang="cs-CZ" sz="2400" b="1" dirty="0"/>
              </a:p>
              <a:p>
                <a:r>
                  <a:rPr lang="cs-CZ" sz="2400" b="1" dirty="0" smtClean="0"/>
                  <a:t>Průměrná </a:t>
                </a:r>
                <a:r>
                  <a:rPr lang="cs-CZ" sz="2400" b="1" dirty="0"/>
                  <a:t>roční spotřeba dle počtu </a:t>
                </a:r>
                <a:r>
                  <a:rPr lang="cs-CZ" sz="2400" b="1" dirty="0" smtClean="0"/>
                  <a:t>osob:  						35</a:t>
                </a:r>
                <a:r>
                  <a:rPr lang="cs-CZ" sz="2400" b="1" dirty="0"/>
                  <a:t> m</a:t>
                </a:r>
                <a:r>
                  <a:rPr lang="cs-CZ" sz="2400" b="1" baseline="30000" dirty="0"/>
                  <a:t>3</a:t>
                </a:r>
                <a:r>
                  <a:rPr lang="cs-CZ" sz="2400" b="1" dirty="0"/>
                  <a:t>/osoba</a:t>
                </a: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963" t="-1078" r="-392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38296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Teplo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47500" lnSpcReduction="20000"/>
              </a:bodyPr>
              <a:lstStyle/>
              <a:p>
                <a:r>
                  <a:rPr lang="cs-CZ" sz="5100" dirty="0"/>
                  <a:t>Maximální výši měsíčních nákladů za ústřední (dálkové) vytápění v místě obvyklou pro konkrétní domácnost se určí podle vzorce</a:t>
                </a:r>
                <a:r>
                  <a:rPr lang="cs-CZ" sz="5100" dirty="0" smtClean="0"/>
                  <a:t>:</a:t>
                </a:r>
              </a:p>
              <a:p>
                <a:pPr marL="0" indent="0">
                  <a:buNone/>
                </a:pPr>
                <a:endParaRPr lang="cs-CZ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cs-CZ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b="1" i="1">
                            <a:latin typeface="Cambria Math" panose="02040503050406030204" pitchFamily="18" charset="0"/>
                          </a:rPr>
                          <m:t>𝐏𝐫</m:t>
                        </m:r>
                        <m:r>
                          <a:rPr lang="cs-CZ" b="1">
                            <a:latin typeface="Cambria Math" panose="02040503050406030204" pitchFamily="18" charset="0"/>
                          </a:rPr>
                          <m:t>ů</m:t>
                        </m:r>
                        <m:r>
                          <a:rPr lang="cs-CZ" b="1" i="1">
                            <a:latin typeface="Cambria Math" panose="02040503050406030204" pitchFamily="18" charset="0"/>
                          </a:rPr>
                          <m:t>𝐦</m:t>
                        </m:r>
                        <m:r>
                          <a:rPr lang="cs-CZ" b="1">
                            <a:latin typeface="Cambria Math" panose="02040503050406030204" pitchFamily="18" charset="0"/>
                          </a:rPr>
                          <m:t>ě</m:t>
                        </m:r>
                        <m:r>
                          <a:rPr lang="cs-CZ" b="1" i="1">
                            <a:latin typeface="Cambria Math" panose="02040503050406030204" pitchFamily="18" charset="0"/>
                          </a:rPr>
                          <m:t>𝐫𝐧</m:t>
                        </m:r>
                        <m:r>
                          <a:rPr lang="cs-CZ" b="1">
                            <a:latin typeface="Cambria Math" panose="02040503050406030204" pitchFamily="18" charset="0"/>
                          </a:rPr>
                          <m:t>á </m:t>
                        </m:r>
                        <m:r>
                          <a:rPr lang="cs-CZ" b="1" i="1">
                            <a:latin typeface="Cambria Math" panose="02040503050406030204" pitchFamily="18" charset="0"/>
                          </a:rPr>
                          <m:t>𝐫𝐨</m:t>
                        </m:r>
                        <m:r>
                          <a:rPr lang="cs-CZ" b="1">
                            <a:latin typeface="Cambria Math" panose="02040503050406030204" pitchFamily="18" charset="0"/>
                          </a:rPr>
                          <m:t>č</m:t>
                        </m:r>
                        <m:r>
                          <a:rPr lang="cs-CZ" b="1" i="1">
                            <a:latin typeface="Cambria Math" panose="02040503050406030204" pitchFamily="18" charset="0"/>
                          </a:rPr>
                          <m:t>𝐧</m:t>
                        </m:r>
                        <m:r>
                          <a:rPr lang="cs-CZ" b="1">
                            <a:latin typeface="Cambria Math" panose="02040503050406030204" pitchFamily="18" charset="0"/>
                          </a:rPr>
                          <m:t>í </m:t>
                        </m:r>
                        <m:r>
                          <a:rPr lang="cs-CZ" b="1" i="1">
                            <a:latin typeface="Cambria Math" panose="02040503050406030204" pitchFamily="18" charset="0"/>
                          </a:rPr>
                          <m:t>𝐬𝐩𝐨𝐭</m:t>
                        </m:r>
                        <m:r>
                          <a:rPr lang="cs-CZ" b="1">
                            <a:latin typeface="Cambria Math" panose="02040503050406030204" pitchFamily="18" charset="0"/>
                          </a:rPr>
                          <m:t>ř</m:t>
                        </m:r>
                        <m:r>
                          <a:rPr lang="cs-CZ" b="1" i="1">
                            <a:latin typeface="Cambria Math" panose="02040503050406030204" pitchFamily="18" charset="0"/>
                          </a:rPr>
                          <m:t>𝐞𝐛𝐚</m:t>
                        </m:r>
                        <m:r>
                          <a:rPr lang="cs-CZ" b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cs-CZ" b="1" i="1">
                            <a:latin typeface="Cambria Math" panose="02040503050406030204" pitchFamily="18" charset="0"/>
                          </a:rPr>
                          <m:t>𝐝𝐥𝐞</m:t>
                        </m:r>
                        <m:r>
                          <a:rPr lang="cs-CZ" b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cs-CZ" b="1" i="1">
                            <a:latin typeface="Cambria Math" panose="02040503050406030204" pitchFamily="18" charset="0"/>
                          </a:rPr>
                          <m:t>𝐦</m:t>
                        </m:r>
                        <m:r>
                          <a:rPr lang="cs-CZ" b="1" i="1" baseline="3000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cs-CZ" b="1"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a:rPr lang="cs-CZ" b="1" i="1"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  <m:r>
                      <a:rPr lang="cs-CZ" b="1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cs-CZ" b="1" i="1">
                        <a:latin typeface="Cambria Math" panose="02040503050406030204" pitchFamily="18" charset="0"/>
                      </a:rPr>
                      <m:t>𝐱</m:t>
                    </m:r>
                    <m:r>
                      <a:rPr lang="cs-CZ" b="1">
                        <a:latin typeface="Cambria Math" panose="02040503050406030204" pitchFamily="18" charset="0"/>
                      </a:rPr>
                      <m:t> </m:t>
                    </m:r>
                    <m:r>
                      <a:rPr lang="cs-CZ" b="1" i="1">
                        <a:latin typeface="Cambria Math" panose="02040503050406030204" pitchFamily="18" charset="0"/>
                      </a:rPr>
                      <m:t>𝐂𝐞𝐧𝐚</m:t>
                    </m:r>
                    <m:r>
                      <a:rPr lang="cs-CZ" b="1">
                        <a:latin typeface="Cambria Math" panose="02040503050406030204" pitchFamily="18" charset="0"/>
                      </a:rPr>
                      <m:t> ú</m:t>
                    </m:r>
                    <m:r>
                      <a:rPr lang="cs-CZ" b="1" i="1">
                        <a:latin typeface="Cambria Math" panose="02040503050406030204" pitchFamily="18" charset="0"/>
                      </a:rPr>
                      <m:t>𝐬𝐭</m:t>
                    </m:r>
                    <m:r>
                      <a:rPr lang="cs-CZ" b="1">
                        <a:latin typeface="Cambria Math" panose="02040503050406030204" pitchFamily="18" charset="0"/>
                      </a:rPr>
                      <m:t>ř</m:t>
                    </m:r>
                    <m:r>
                      <a:rPr lang="cs-CZ" b="1" i="1">
                        <a:latin typeface="Cambria Math" panose="02040503050406030204" pitchFamily="18" charset="0"/>
                      </a:rPr>
                      <m:t>𝐞𝐝𝐧</m:t>
                    </m:r>
                    <m:r>
                      <a:rPr lang="cs-CZ" b="1">
                        <a:latin typeface="Cambria Math" panose="02040503050406030204" pitchFamily="18" charset="0"/>
                      </a:rPr>
                      <m:t>í</m:t>
                    </m:r>
                    <m:r>
                      <a:rPr lang="cs-CZ" b="1" i="1">
                        <a:latin typeface="Cambria Math" panose="02040503050406030204" pitchFamily="18" charset="0"/>
                      </a:rPr>
                      <m:t>𝐡𝐨</m:t>
                    </m:r>
                    <m:r>
                      <a:rPr lang="cs-CZ" b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cs-CZ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b="1" i="1">
                            <a:latin typeface="Cambria Math" panose="02040503050406030204" pitchFamily="18" charset="0"/>
                          </a:rPr>
                          <m:t>𝐝</m:t>
                        </m:r>
                        <m:r>
                          <a:rPr lang="cs-CZ" b="1">
                            <a:latin typeface="Cambria Math" panose="02040503050406030204" pitchFamily="18" charset="0"/>
                          </a:rPr>
                          <m:t>á</m:t>
                        </m:r>
                        <m:r>
                          <a:rPr lang="cs-CZ" b="1" i="1">
                            <a:latin typeface="Cambria Math" panose="02040503050406030204" pitchFamily="18" charset="0"/>
                          </a:rPr>
                          <m:t>𝐥𝐤𝐨𝐯</m:t>
                        </m:r>
                        <m:r>
                          <a:rPr lang="cs-CZ" b="1">
                            <a:latin typeface="Cambria Math" panose="02040503050406030204" pitchFamily="18" charset="0"/>
                          </a:rPr>
                          <m:t>é</m:t>
                        </m:r>
                        <m:r>
                          <a:rPr lang="cs-CZ" b="1" i="1">
                            <a:latin typeface="Cambria Math" panose="02040503050406030204" pitchFamily="18" charset="0"/>
                          </a:rPr>
                          <m:t>𝐡𝐨</m:t>
                        </m:r>
                      </m:e>
                    </m:d>
                    <m:r>
                      <a:rPr lang="cs-CZ" b="1" i="1">
                        <a:latin typeface="Cambria Math" panose="02040503050406030204" pitchFamily="18" charset="0"/>
                      </a:rPr>
                      <m:t>𝐯𝐲𝐭</m:t>
                    </m:r>
                    <m:r>
                      <a:rPr lang="cs-CZ" b="1">
                        <a:latin typeface="Cambria Math" panose="02040503050406030204" pitchFamily="18" charset="0"/>
                      </a:rPr>
                      <m:t>á</m:t>
                    </m:r>
                    <m:r>
                      <a:rPr lang="cs-CZ" b="1" i="1">
                        <a:latin typeface="Cambria Math" panose="02040503050406030204" pitchFamily="18" charset="0"/>
                      </a:rPr>
                      <m:t>𝐩</m:t>
                    </m:r>
                    <m:r>
                      <a:rPr lang="cs-CZ" b="1">
                        <a:latin typeface="Cambria Math" panose="02040503050406030204" pitchFamily="18" charset="0"/>
                      </a:rPr>
                      <m:t>ě</m:t>
                    </m:r>
                    <m:r>
                      <a:rPr lang="cs-CZ" b="1" i="1">
                        <a:latin typeface="Cambria Math" panose="02040503050406030204" pitchFamily="18" charset="0"/>
                      </a:rPr>
                      <m:t>𝐧</m:t>
                    </m:r>
                    <m:r>
                      <a:rPr lang="cs-CZ" b="1">
                        <a:latin typeface="Cambria Math" panose="02040503050406030204" pitchFamily="18" charset="0"/>
                      </a:rPr>
                      <m:t>í </m:t>
                    </m:r>
                    <m:r>
                      <a:rPr lang="cs-CZ" b="1" i="1">
                        <a:latin typeface="Cambria Math" panose="02040503050406030204" pitchFamily="18" charset="0"/>
                      </a:rPr>
                      <m:t>𝐯</m:t>
                    </m:r>
                    <m:r>
                      <a:rPr lang="cs-CZ" b="1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cs-CZ" b="1" i="1">
                        <a:latin typeface="Cambria Math" panose="02040503050406030204" pitchFamily="18" charset="0"/>
                      </a:rPr>
                      <m:t>𝐦</m:t>
                    </m:r>
                    <m:r>
                      <a:rPr lang="cs-CZ" b="1">
                        <a:latin typeface="Cambria Math" panose="02040503050406030204" pitchFamily="18" charset="0"/>
                      </a:rPr>
                      <m:t>í</m:t>
                    </m:r>
                    <m:r>
                      <a:rPr lang="cs-CZ" b="1" i="1">
                        <a:latin typeface="Cambria Math" panose="02040503050406030204" pitchFamily="18" charset="0"/>
                      </a:rPr>
                      <m:t>𝐬𝐭</m:t>
                    </m:r>
                    <m:r>
                      <a:rPr lang="cs-CZ" b="1">
                        <a:latin typeface="Cambria Math" panose="02040503050406030204" pitchFamily="18" charset="0"/>
                      </a:rPr>
                      <m:t>ě </m:t>
                    </m:r>
                    <m:r>
                      <a:rPr lang="cs-CZ" b="1" i="1">
                        <a:latin typeface="Cambria Math" panose="02040503050406030204" pitchFamily="18" charset="0"/>
                      </a:rPr>
                      <m:t>𝐨𝐛𝐯𝐲𝐤𝐥</m:t>
                    </m:r>
                    <m:r>
                      <a:rPr lang="cs-CZ" b="1">
                        <a:latin typeface="Cambria Math" panose="02040503050406030204" pitchFamily="18" charset="0"/>
                      </a:rPr>
                      <m:t>á</m:t>
                    </m:r>
                  </m:oMath>
                </a14:m>
                <a:endParaRPr lang="cs-CZ" dirty="0" smtClean="0"/>
              </a:p>
              <a:p>
                <a:endParaRPr lang="cs-CZ" dirty="0"/>
              </a:p>
              <a:p>
                <a:r>
                  <a:rPr lang="cs-CZ" sz="5100" b="1" i="1" u="sng" dirty="0"/>
                  <a:t>Průměrná roční spotřeba dle m</a:t>
                </a:r>
                <a:r>
                  <a:rPr lang="cs-CZ" sz="5100" b="1" i="1" u="sng" baseline="30000" dirty="0"/>
                  <a:t>2 :  </a:t>
                </a:r>
              </a:p>
              <a:p>
                <a:pPr marL="0" indent="0">
                  <a:buNone/>
                </a:pPr>
                <a:endParaRPr lang="cs-CZ" sz="5100" b="1" dirty="0" smtClean="0"/>
              </a:p>
              <a:p>
                <a:pPr marL="0" indent="0">
                  <a:buNone/>
                </a:pPr>
                <a:r>
                  <a:rPr lang="cs-CZ" sz="5100" b="1" dirty="0" smtClean="0"/>
                  <a:t>				0,682 GJ/m</a:t>
                </a:r>
                <a:r>
                  <a:rPr lang="cs-CZ" sz="5100" b="1" baseline="30000" dirty="0" smtClean="0"/>
                  <a:t>2</a:t>
                </a:r>
              </a:p>
              <a:p>
                <a:pPr marL="0" indent="0">
                  <a:buNone/>
                </a:pPr>
                <a:endParaRPr lang="cs-CZ" sz="5100" dirty="0" smtClean="0"/>
              </a:p>
              <a:p>
                <a:r>
                  <a:rPr lang="cs-CZ" sz="5100" dirty="0" smtClean="0"/>
                  <a:t>Výše </a:t>
                </a:r>
                <a:r>
                  <a:rPr lang="cs-CZ" sz="5100" dirty="0"/>
                  <a:t>uvedenou roční průměrnou spotřebu na 1 m</a:t>
                </a:r>
                <a:r>
                  <a:rPr lang="cs-CZ" sz="5100" baseline="30000" dirty="0"/>
                  <a:t>2</a:t>
                </a:r>
                <a:r>
                  <a:rPr lang="cs-CZ" sz="5100" dirty="0"/>
                  <a:t> je nutné vynásobit patřičnými m</a:t>
                </a:r>
                <a:r>
                  <a:rPr lang="cs-CZ" sz="5100" baseline="30000" dirty="0"/>
                  <a:t>2</a:t>
                </a:r>
                <a:r>
                  <a:rPr lang="cs-CZ" sz="5100" dirty="0"/>
                  <a:t> obytného prostoru, který domácnost užívá.    </a:t>
                </a:r>
              </a:p>
              <a:p>
                <a:endParaRPr lang="cs-CZ" dirty="0"/>
              </a:p>
              <a:p>
                <a:endParaRPr lang="cs-CZ" dirty="0" smtClean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963" t="-2561" r="-74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157281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Co můžeme dělat? A co to znamená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Energetická chudoba (listopad přednášky pro SS od Ministerstva průmyslu a obchodu)</a:t>
            </a:r>
          </a:p>
          <a:p>
            <a:r>
              <a:rPr lang="cs-CZ" dirty="0" smtClean="0"/>
              <a:t>Základní rady šetření pro klienty, ale většinou nemají šanci na vyšší šetření z důvodu specifické situace</a:t>
            </a:r>
          </a:p>
          <a:p>
            <a:r>
              <a:rPr lang="cs-CZ" dirty="0" smtClean="0"/>
              <a:t>Výsledkem budou exekuce, šedá ekonomika či motivace k práci a nejlépe hledání jiného vhodného/kvalitnějšího bydlení</a:t>
            </a:r>
          </a:p>
          <a:p>
            <a:r>
              <a:rPr lang="cs-CZ" dirty="0" smtClean="0"/>
              <a:t>Novela nepřináší stabilní bydlení ani nereaguje na bytové potřeby lidí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773402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Závěrečná diskuse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latin typeface="+mj-lt"/>
                <a:cs typeface="Arial" panose="020B0604020202020204" pitchFamily="34" charset="0"/>
              </a:rPr>
              <a:t>Zkušenosti</a:t>
            </a:r>
          </a:p>
          <a:p>
            <a:r>
              <a:rPr lang="cs-CZ" dirty="0">
                <a:latin typeface="+mj-lt"/>
              </a:rPr>
              <a:t>Sběr dat </a:t>
            </a:r>
          </a:p>
          <a:p>
            <a:r>
              <a:rPr lang="cs-CZ" dirty="0">
                <a:latin typeface="+mj-lt"/>
              </a:rPr>
              <a:t>Monitorování </a:t>
            </a:r>
          </a:p>
          <a:p>
            <a:r>
              <a:rPr lang="cs-CZ" dirty="0">
                <a:latin typeface="+mj-lt"/>
              </a:rPr>
              <a:t>Bytová politika - tlak</a:t>
            </a:r>
          </a:p>
          <a:p>
            <a:r>
              <a:rPr lang="cs-CZ" dirty="0">
                <a:latin typeface="+mj-lt"/>
              </a:rPr>
              <a:t>Posouvání SVL – znehodnocení investic, prohlubování problémů</a:t>
            </a:r>
          </a:p>
          <a:p>
            <a:r>
              <a:rPr lang="cs-CZ" dirty="0" smtClean="0">
                <a:latin typeface="+mj-lt"/>
              </a:rPr>
              <a:t>Upozorňování </a:t>
            </a:r>
            <a:r>
              <a:rPr lang="cs-CZ" dirty="0">
                <a:latin typeface="+mj-lt"/>
              </a:rPr>
              <a:t>klientů, příp. majitelů</a:t>
            </a:r>
          </a:p>
          <a:p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15403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1628800"/>
            <a:ext cx="3129607" cy="4140175"/>
          </a:xfrm>
        </p:spPr>
        <p:txBody>
          <a:bodyPr/>
          <a:lstStyle/>
          <a:p>
            <a:r>
              <a:rPr lang="cs-CZ" dirty="0"/>
              <a:t>Děkuji za pozornost.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035829" y="2150715"/>
            <a:ext cx="5160573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5604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Obsah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Úvod </a:t>
            </a:r>
            <a:r>
              <a:rPr lang="cs-CZ" dirty="0" smtClean="0"/>
              <a:t>k </a:t>
            </a:r>
            <a:r>
              <a:rPr lang="cs-CZ" dirty="0"/>
              <a:t>Opatření obecné povahy pro oblast se zvýšeným výskytem sociálně nežádoucích </a:t>
            </a:r>
            <a:r>
              <a:rPr lang="cs-CZ" dirty="0" smtClean="0"/>
              <a:t>jevů („OOP“)</a:t>
            </a:r>
            <a:endParaRPr lang="cs-CZ" dirty="0"/>
          </a:p>
          <a:p>
            <a:r>
              <a:rPr lang="cs-CZ" dirty="0" smtClean="0"/>
              <a:t>Analýza rizik</a:t>
            </a:r>
          </a:p>
          <a:p>
            <a:r>
              <a:rPr lang="cs-CZ" dirty="0" smtClean="0"/>
              <a:t>Realita</a:t>
            </a:r>
            <a:endParaRPr lang="cs-CZ" dirty="0"/>
          </a:p>
          <a:p>
            <a:r>
              <a:rPr lang="cs-CZ" dirty="0" smtClean="0"/>
              <a:t>Další změny</a:t>
            </a:r>
          </a:p>
          <a:p>
            <a:r>
              <a:rPr lang="cs-CZ" dirty="0" smtClean="0"/>
              <a:t>Co </a:t>
            </a:r>
            <a:r>
              <a:rPr lang="cs-CZ" dirty="0"/>
              <a:t>můžeme udělat</a:t>
            </a:r>
            <a:r>
              <a:rPr lang="cs-CZ" dirty="0" smtClean="0"/>
              <a:t>?</a:t>
            </a:r>
          </a:p>
          <a:p>
            <a:r>
              <a:rPr lang="cs-CZ" dirty="0" smtClean="0"/>
              <a:t>Závěrečná diskuse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92458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1080120"/>
          </a:xfrm>
        </p:spPr>
        <p:txBody>
          <a:bodyPr>
            <a:normAutofit fontScale="90000"/>
          </a:bodyPr>
          <a:lstStyle/>
          <a:p>
            <a:r>
              <a:rPr lang="cs-CZ" dirty="0"/>
              <a:t>Opatření obecné povahy pro oblast se zvýšeným výskytem sociálně nežádoucích jevů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4104456"/>
          </a:xfrm>
        </p:spPr>
        <p:txBody>
          <a:bodyPr>
            <a:normAutofit fontScale="70000" lnSpcReduction="20000"/>
          </a:bodyPr>
          <a:lstStyle/>
          <a:p>
            <a:r>
              <a:rPr lang="cs-CZ" dirty="0"/>
              <a:t>Pokud bude úplně nová </a:t>
            </a:r>
            <a:r>
              <a:rPr lang="cs-CZ" dirty="0" smtClean="0"/>
              <a:t>žádost (</a:t>
            </a:r>
            <a:r>
              <a:rPr lang="cs-CZ" dirty="0" err="1" smtClean="0"/>
              <a:t>DnB</a:t>
            </a:r>
            <a:r>
              <a:rPr lang="cs-CZ" dirty="0" smtClean="0"/>
              <a:t>) </a:t>
            </a:r>
            <a:r>
              <a:rPr lang="cs-CZ" dirty="0"/>
              <a:t>v lokalitě, která je označena za oblast se zvýšeným výskytem sociálně nežádoucích jevů, dávka nebude přiznána. V případě předchozího nároku na dávku posuzují historii právního nároku na </a:t>
            </a:r>
            <a:r>
              <a:rPr lang="cs-CZ" dirty="0" smtClean="0"/>
              <a:t>bydlení.</a:t>
            </a:r>
            <a:endParaRPr lang="cs-CZ" dirty="0"/>
          </a:p>
          <a:p>
            <a:r>
              <a:rPr lang="cs-CZ" b="1" dirty="0" smtClean="0"/>
              <a:t>Proces</a:t>
            </a:r>
            <a:r>
              <a:rPr lang="cs-CZ" b="1" dirty="0"/>
              <a:t>:</a:t>
            </a:r>
          </a:p>
          <a:p>
            <a:pPr lvl="0"/>
            <a:r>
              <a:rPr lang="cs-CZ" dirty="0"/>
              <a:t>Obec identifikuje problémovou oblast a </a:t>
            </a:r>
            <a:r>
              <a:rPr lang="cs-CZ" dirty="0" smtClean="0"/>
              <a:t>odůvodní, měla by vycházet z dat (nejsou stanovena kritéria)</a:t>
            </a:r>
            <a:endParaRPr lang="cs-CZ" dirty="0"/>
          </a:p>
          <a:p>
            <a:pPr lvl="1"/>
            <a:r>
              <a:rPr lang="cs-CZ" dirty="0"/>
              <a:t>Narušování veřejného pořádku</a:t>
            </a:r>
          </a:p>
          <a:p>
            <a:pPr lvl="1"/>
            <a:r>
              <a:rPr lang="cs-CZ" dirty="0"/>
              <a:t>Zvýšený výskyt drog</a:t>
            </a:r>
          </a:p>
          <a:p>
            <a:pPr lvl="1"/>
            <a:r>
              <a:rPr lang="cs-CZ" dirty="0"/>
              <a:t>Špatné vlivy na děti a </a:t>
            </a:r>
            <a:r>
              <a:rPr lang="cs-CZ" dirty="0" smtClean="0"/>
              <a:t>mládež</a:t>
            </a:r>
          </a:p>
          <a:p>
            <a:pPr lvl="0"/>
            <a:r>
              <a:rPr lang="cs-CZ" dirty="0" smtClean="0"/>
              <a:t>Vyžádá </a:t>
            </a:r>
            <a:r>
              <a:rPr lang="cs-CZ" dirty="0"/>
              <a:t>si připomínky od PČR </a:t>
            </a:r>
            <a:r>
              <a:rPr lang="cs-CZ" dirty="0" smtClean="0"/>
              <a:t>a OSPOD, dle důvodu – nemusí zohlednit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44880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Vyhlašuje pověřený obecní úřad</a:t>
            </a:r>
          </a:p>
          <a:p>
            <a:pPr lvl="0"/>
            <a:r>
              <a:rPr lang="cs-CZ" dirty="0"/>
              <a:t>Vyvěsí na úřední desce 14 dní</a:t>
            </a:r>
          </a:p>
          <a:p>
            <a:pPr lvl="0"/>
            <a:r>
              <a:rPr lang="cs-CZ" dirty="0"/>
              <a:t>Námitky na rozhodnutí o OOP může mít jen vlastník nemovitosti, 30 dní</a:t>
            </a:r>
          </a:p>
          <a:p>
            <a:r>
              <a:rPr lang="cs-CZ" dirty="0"/>
              <a:t>trvá minimálně 2 měsíce celý proces</a:t>
            </a:r>
          </a:p>
          <a:p>
            <a:pPr lvl="0"/>
            <a:r>
              <a:rPr lang="cs-CZ" dirty="0" smtClean="0"/>
              <a:t>ÚK – Jirkov (1.9.), Litvínov (25.9.), Varnsdorf (2.10), Kladno, Bohumín, Ostrava - jih</a:t>
            </a:r>
          </a:p>
          <a:p>
            <a:pPr lvl="0"/>
            <a:r>
              <a:rPr lang="cs-CZ" dirty="0" smtClean="0"/>
              <a:t>Metodika </a:t>
            </a:r>
            <a:r>
              <a:rPr lang="cs-CZ" dirty="0"/>
              <a:t>Ústecký kraj</a:t>
            </a:r>
          </a:p>
          <a:p>
            <a:pPr lvl="0"/>
            <a:r>
              <a:rPr lang="cs-CZ" dirty="0" smtClean="0"/>
              <a:t>Meziresortní </a:t>
            </a:r>
            <a:r>
              <a:rPr lang="cs-CZ" dirty="0"/>
              <a:t>jednání o kritériích a </a:t>
            </a:r>
            <a:r>
              <a:rPr lang="cs-CZ" dirty="0" smtClean="0"/>
              <a:t>datech</a:t>
            </a:r>
            <a:r>
              <a:rPr lang="cs-CZ" dirty="0"/>
              <a:t> </a:t>
            </a:r>
            <a:r>
              <a:rPr lang="cs-CZ" dirty="0" smtClean="0"/>
              <a:t>– definování kritérií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349722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Příklad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2643" y="2132856"/>
            <a:ext cx="8778714" cy="3251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0639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cs-CZ" dirty="0" smtClean="0"/>
              <a:t>Analýza rizik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fontScale="85000" lnSpcReduction="10000"/>
          </a:bodyPr>
          <a:lstStyle/>
          <a:p>
            <a:r>
              <a:rPr lang="cs-CZ" sz="2000" b="1" dirty="0"/>
              <a:t>Kontinuální držba </a:t>
            </a:r>
            <a:r>
              <a:rPr lang="cs-CZ" sz="2000" dirty="0"/>
              <a:t>bytu dle občanského zákoníků (prodlužování smluv, nezaniká užívací právo), případné stěhování mezi byty v oblasti</a:t>
            </a:r>
          </a:p>
          <a:p>
            <a:r>
              <a:rPr lang="cs-CZ" sz="2000" b="1" dirty="0"/>
              <a:t>Přenesená působnost obce </a:t>
            </a:r>
            <a:r>
              <a:rPr lang="cs-CZ" sz="2000" dirty="0"/>
              <a:t>- z důvodů dotýkajících se působnosti PČR nebo OSPOD, by měl pověřený obecní úřad povinnost projednat vydání opatření s těmito orgány. Ze zákona ovšem nevyplývá, že by se jejich stanoviskem musel řídit!</a:t>
            </a:r>
          </a:p>
          <a:p>
            <a:r>
              <a:rPr lang="cs-CZ" sz="2000" b="1" dirty="0"/>
              <a:t>Stupeň „zvýšenosti“ </a:t>
            </a:r>
            <a:r>
              <a:rPr lang="cs-CZ" sz="2000" dirty="0"/>
              <a:t>těchto jevů není v návrhu vymezen vůbec a není tedy možné předvídat situace, za kterých bude opatření použito.“</a:t>
            </a:r>
          </a:p>
          <a:p>
            <a:r>
              <a:rPr lang="cs-CZ" sz="2000" b="1" dirty="0"/>
              <a:t>Neurčitá kritéria </a:t>
            </a:r>
            <a:r>
              <a:rPr lang="cs-CZ" sz="2000" dirty="0"/>
              <a:t>– velikost území (zda se „zvýšenost“ bude posuzovat na úrovni městských částí, katastrálních území, částí obce, jednotlivých ulic nebo jiných jednotek.)</a:t>
            </a:r>
          </a:p>
          <a:p>
            <a:r>
              <a:rPr lang="cs-CZ" sz="2000" b="1" dirty="0"/>
              <a:t>Soulad s ústavním pořádkem </a:t>
            </a:r>
            <a:r>
              <a:rPr lang="cs-CZ" sz="2000" dirty="0"/>
              <a:t>- Dle stávající judikatury Ústavního soudu lze zákonné ustanovení zrušit jako protiústavní v případě, kdy intenzita jeho neurčitosti je tak vysoká, že „vylučuje možnost stanovení obsahu daných ustanovení pomocí obvyklých interpretačních postupů“</a:t>
            </a:r>
          </a:p>
          <a:p>
            <a:r>
              <a:rPr lang="cs-CZ" sz="2000" b="1" dirty="0"/>
              <a:t>rovnost před zákonem </a:t>
            </a:r>
            <a:r>
              <a:rPr lang="cs-CZ" sz="2000" dirty="0"/>
              <a:t>zakotveným v Listině základních práv a svobod – vytváří se jím nerovnost ohledně toho, kdo má nárok na příspěvek na bydlení a kdo ne na základě jeho bydliště, což nemusí být shledáno jako ústavně konformní.</a:t>
            </a:r>
          </a:p>
          <a:p>
            <a:r>
              <a:rPr lang="cs-CZ" sz="2000" b="1" dirty="0"/>
              <a:t>hrozí narušení sítě sociálních služeb i znehodnocení předchozích investic z veřejných zdrojů. </a:t>
            </a:r>
          </a:p>
          <a:p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84756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cs-CZ" dirty="0"/>
              <a:t>Návrh opatření musí být </a:t>
            </a:r>
            <a:r>
              <a:rPr lang="cs-CZ" b="1" dirty="0"/>
              <a:t>podložen průkaznými daty</a:t>
            </a:r>
            <a:r>
              <a:rPr lang="cs-CZ" dirty="0"/>
              <a:t>, tj. město bude muset sbírat podkladová data za celé své území a dostatečně dlouhé období, aby návrh obstál v případném soudním přezkumu. Sběr těchto bude významnou zátěží pro kapacity města nebo pro externí výzkumníky. </a:t>
            </a:r>
          </a:p>
          <a:p>
            <a:pPr lvl="0"/>
            <a:r>
              <a:rPr lang="cs-CZ" dirty="0"/>
              <a:t>Vyhlášení opatření bude pravděpodobně napadáno subjekty, které mají ekonomický zájem na současném stavu (majitelé ubytoven). Lze očekávat </a:t>
            </a:r>
            <a:r>
              <a:rPr lang="cs-CZ" b="1" dirty="0"/>
              <a:t>dlouhotrvající právní spory. </a:t>
            </a:r>
          </a:p>
          <a:p>
            <a:pPr lvl="0"/>
            <a:r>
              <a:rPr lang="cs-CZ" dirty="0"/>
              <a:t>I v případě kvalitně připraveného návrhu hrozí, že </a:t>
            </a:r>
            <a:r>
              <a:rPr lang="cs-CZ" b="1" dirty="0"/>
              <a:t>Ústavní soud nakonec toto ustanovení zruší </a:t>
            </a:r>
            <a:r>
              <a:rPr lang="cs-CZ" dirty="0"/>
              <a:t>a veškeré úsilí bude tedy zbytečné. </a:t>
            </a:r>
          </a:p>
          <a:p>
            <a:pPr lvl="0"/>
            <a:r>
              <a:rPr lang="cs-CZ" dirty="0"/>
              <a:t>Případné vyhlášení opatření a nepřiznávání doplatků na bydlení v dané zóně bude znamenat, že občané obce, kterým nebude z tohoto důvodu doplatek přiznán, budou hledat jiné řešení svého bydlení. Může to způsobit </a:t>
            </a:r>
            <a:r>
              <a:rPr lang="cs-CZ" b="1" dirty="0"/>
              <a:t>vyšší zátěž sociálních služeb </a:t>
            </a:r>
            <a:r>
              <a:rPr lang="cs-CZ" dirty="0"/>
              <a:t>apod. 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622791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cs-CZ" dirty="0" smtClean="0"/>
              <a:t>Další změny novely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b="1" dirty="0"/>
              <a:t>Aplikace zákona č. 98/2017 Sb. (změna 111/2006 Sb., o pomoci v hmotné nouzi a zákon č. 117/1995 Sb., o státní sociální podpoře, ve znění pozdějších předpisů )</a:t>
            </a:r>
            <a:endParaRPr lang="cs-CZ" dirty="0"/>
          </a:p>
          <a:p>
            <a:r>
              <a:rPr lang="cs-CZ" b="1" dirty="0"/>
              <a:t>Účinnost 1. června </a:t>
            </a:r>
            <a:r>
              <a:rPr lang="cs-CZ" b="1" dirty="0" smtClean="0"/>
              <a:t>2017</a:t>
            </a:r>
            <a:endParaRPr lang="cs-CZ" dirty="0" smtClean="0"/>
          </a:p>
          <a:p>
            <a:pPr lvl="0"/>
            <a:r>
              <a:rPr lang="cs-CZ" dirty="0" smtClean="0"/>
              <a:t>Posouzení přiměřeného bydlení a pomoc s hledáním vhodného bydlení </a:t>
            </a:r>
          </a:p>
          <a:p>
            <a:pPr lvl="0"/>
            <a:r>
              <a:rPr lang="cs-CZ" dirty="0" smtClean="0"/>
              <a:t>Úprava </a:t>
            </a:r>
            <a:r>
              <a:rPr lang="cs-CZ" dirty="0"/>
              <a:t>rozhodného období pro úpravu dávek – nově aktuální </a:t>
            </a:r>
            <a:r>
              <a:rPr lang="cs-CZ" dirty="0" smtClean="0"/>
              <a:t>měsíc</a:t>
            </a:r>
          </a:p>
          <a:p>
            <a:pPr lvl="0"/>
            <a:r>
              <a:rPr lang="cs-CZ" dirty="0" smtClean="0"/>
              <a:t>Maximální </a:t>
            </a:r>
            <a:r>
              <a:rPr lang="cs-CZ" dirty="0"/>
              <a:t>uznatelné náklady </a:t>
            </a:r>
            <a:r>
              <a:rPr lang="cs-CZ" dirty="0" smtClean="0"/>
              <a:t>na služby (voda, teplo)</a:t>
            </a:r>
          </a:p>
          <a:p>
            <a:pPr lvl="0"/>
            <a:r>
              <a:rPr lang="cs-CZ" dirty="0" smtClean="0"/>
              <a:t>Maximální normativní náklady </a:t>
            </a:r>
            <a:r>
              <a:rPr lang="cs-CZ" dirty="0"/>
              <a:t>na ubytovny z 90% na 80</a:t>
            </a:r>
            <a:r>
              <a:rPr lang="cs-CZ" dirty="0" smtClean="0"/>
              <a:t>%</a:t>
            </a:r>
            <a:endParaRPr lang="cs-CZ" dirty="0"/>
          </a:p>
          <a:p>
            <a:pPr lvl="0"/>
            <a:r>
              <a:rPr lang="cs-CZ" dirty="0"/>
              <a:t>Výplata v poukázkách od 35% - </a:t>
            </a:r>
            <a:r>
              <a:rPr lang="cs-CZ" dirty="0" smtClean="0"/>
              <a:t>65%</a:t>
            </a:r>
          </a:p>
        </p:txBody>
      </p:sp>
    </p:spTree>
    <p:extLst>
      <p:ext uri="{BB962C8B-B14F-4D97-AF65-F5344CB8AC3E}">
        <p14:creationId xmlns:p14="http://schemas.microsoft.com/office/powerpoint/2010/main" val="42639643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Stropování nákladů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 smtClean="0"/>
              <a:t>Místně obvyklé ceny by měly být za ORP</a:t>
            </a:r>
          </a:p>
          <a:p>
            <a:r>
              <a:rPr lang="cs-CZ" dirty="0" smtClean="0"/>
              <a:t>Bydlení – ubytovny 80% normativních nákladů</a:t>
            </a:r>
          </a:p>
          <a:p>
            <a:r>
              <a:rPr lang="cs-CZ" dirty="0" smtClean="0"/>
              <a:t>Voda </a:t>
            </a:r>
          </a:p>
          <a:p>
            <a:pPr lvl="1"/>
            <a:r>
              <a:rPr lang="cs-CZ" dirty="0" smtClean="0"/>
              <a:t>více lidí, neúsporné spotřebiče, baterie, mytí nádobí, malé děti</a:t>
            </a:r>
          </a:p>
          <a:p>
            <a:pPr lvl="1"/>
            <a:r>
              <a:rPr lang="cs-CZ" dirty="0" smtClean="0"/>
              <a:t>Dvousložková cena – fixní náklady 40% a spotřeba 60%</a:t>
            </a:r>
          </a:p>
          <a:p>
            <a:pPr lvl="1"/>
            <a:r>
              <a:rPr lang="cs-CZ" dirty="0" smtClean="0"/>
              <a:t>V bytových domech vždy vyšší vyúčtování než cena ve vodárně (dílčí vodoměry zvyšují spotřebu)</a:t>
            </a:r>
          </a:p>
          <a:p>
            <a:r>
              <a:rPr lang="cs-CZ" dirty="0" smtClean="0"/>
              <a:t>Teplo  </a:t>
            </a:r>
          </a:p>
          <a:p>
            <a:pPr lvl="1"/>
            <a:r>
              <a:rPr lang="cs-CZ" dirty="0" smtClean="0"/>
              <a:t>děti, senioři, špatný stav budov</a:t>
            </a:r>
          </a:p>
          <a:p>
            <a:pPr lvl="1"/>
            <a:r>
              <a:rPr lang="cs-CZ" dirty="0" smtClean="0"/>
              <a:t>10-15% dokázaný rozdíl v měření, způsobeno technicky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69372798"/>
      </p:ext>
    </p:extLst>
  </p:cSld>
  <p:clrMapOvr>
    <a:masterClrMapping/>
  </p:clrMapOvr>
</p:sld>
</file>

<file path=ppt/theme/theme1.xml><?xml version="1.0" encoding="utf-8"?>
<a:theme xmlns:a="http://schemas.openxmlformats.org/drawingml/2006/main" name="OPZ varianta 1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PZ varianta 2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PZ varianta 3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1636</TotalTime>
  <Words>897</Words>
  <Application>Microsoft Office PowerPoint</Application>
  <PresentationFormat>Předvádění na obrazovce (4:3)</PresentationFormat>
  <Paragraphs>123</Paragraphs>
  <Slides>14</Slides>
  <Notes>7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3</vt:i4>
      </vt:variant>
      <vt:variant>
        <vt:lpstr>Nadpisy snímků</vt:lpstr>
      </vt:variant>
      <vt:variant>
        <vt:i4>14</vt:i4>
      </vt:variant>
    </vt:vector>
  </HeadingPairs>
  <TitlesOfParts>
    <vt:vector size="20" baseType="lpstr">
      <vt:lpstr>Arial</vt:lpstr>
      <vt:lpstr>Calibri</vt:lpstr>
      <vt:lpstr>Cambria Math</vt:lpstr>
      <vt:lpstr>OPZ varianta 1</vt:lpstr>
      <vt:lpstr>OPZ varianta 2</vt:lpstr>
      <vt:lpstr>OPZ varianta 3</vt:lpstr>
      <vt:lpstr>Opatření obecné povahy a novela zákona</vt:lpstr>
      <vt:lpstr>Obsah</vt:lpstr>
      <vt:lpstr>Opatření obecné povahy pro oblast se zvýšeným výskytem sociálně nežádoucích jevů</vt:lpstr>
      <vt:lpstr>Prezentace aplikace PowerPoint</vt:lpstr>
      <vt:lpstr>Příklad</vt:lpstr>
      <vt:lpstr>Analýza rizik</vt:lpstr>
      <vt:lpstr>Prezentace aplikace PowerPoint</vt:lpstr>
      <vt:lpstr>Další změny novely</vt:lpstr>
      <vt:lpstr>Stropování nákladů </vt:lpstr>
      <vt:lpstr>Voda</vt:lpstr>
      <vt:lpstr>Teplo</vt:lpstr>
      <vt:lpstr>Co můžeme dělat? A co to znamená</vt:lpstr>
      <vt:lpstr>Závěrečná diskuse</vt:lpstr>
      <vt:lpstr>Děkuji za pozornost.</vt:lpstr>
    </vt:vector>
  </TitlesOfParts>
  <Company>Úřad vlády ČR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Neméšová Lucie</dc:creator>
  <cp:lastModifiedBy>Hajdúová Tereza</cp:lastModifiedBy>
  <cp:revision>43</cp:revision>
  <dcterms:created xsi:type="dcterms:W3CDTF">2016-04-15T08:49:58Z</dcterms:created>
  <dcterms:modified xsi:type="dcterms:W3CDTF">2017-10-16T19:01:07Z</dcterms:modified>
</cp:coreProperties>
</file>