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handoutMasterIdLst>
    <p:handoutMasterId r:id="rId51"/>
  </p:handoutMasterIdLst>
  <p:sldIdLst>
    <p:sldId id="417" r:id="rId2"/>
    <p:sldId id="425" r:id="rId3"/>
    <p:sldId id="433" r:id="rId4"/>
    <p:sldId id="460" r:id="rId5"/>
    <p:sldId id="462" r:id="rId6"/>
    <p:sldId id="463" r:id="rId7"/>
    <p:sldId id="464" r:id="rId8"/>
    <p:sldId id="465" r:id="rId9"/>
    <p:sldId id="467" r:id="rId10"/>
    <p:sldId id="474" r:id="rId11"/>
    <p:sldId id="475" r:id="rId12"/>
    <p:sldId id="476" r:id="rId13"/>
    <p:sldId id="500" r:id="rId14"/>
    <p:sldId id="496" r:id="rId15"/>
    <p:sldId id="435" r:id="rId16"/>
    <p:sldId id="437" r:id="rId17"/>
    <p:sldId id="440" r:id="rId18"/>
    <p:sldId id="441" r:id="rId19"/>
    <p:sldId id="443" r:id="rId20"/>
    <p:sldId id="448" r:id="rId21"/>
    <p:sldId id="457" r:id="rId22"/>
    <p:sldId id="458" r:id="rId23"/>
    <p:sldId id="459" r:id="rId24"/>
    <p:sldId id="495" r:id="rId25"/>
    <p:sldId id="478" r:id="rId26"/>
    <p:sldId id="480" r:id="rId27"/>
    <p:sldId id="481" r:id="rId28"/>
    <p:sldId id="482" r:id="rId29"/>
    <p:sldId id="483" r:id="rId30"/>
    <p:sldId id="485" r:id="rId31"/>
    <p:sldId id="487" r:id="rId32"/>
    <p:sldId id="491" r:id="rId33"/>
    <p:sldId id="492" r:id="rId34"/>
    <p:sldId id="498" r:id="rId35"/>
    <p:sldId id="494" r:id="rId36"/>
    <p:sldId id="353" r:id="rId37"/>
    <p:sldId id="357" r:id="rId38"/>
    <p:sldId id="355" r:id="rId39"/>
    <p:sldId id="368" r:id="rId40"/>
    <p:sldId id="369" r:id="rId41"/>
    <p:sldId id="392" r:id="rId42"/>
    <p:sldId id="411" r:id="rId43"/>
    <p:sldId id="401" r:id="rId44"/>
    <p:sldId id="418" r:id="rId45"/>
    <p:sldId id="374" r:id="rId46"/>
    <p:sldId id="499" r:id="rId47"/>
    <p:sldId id="497" r:id="rId48"/>
    <p:sldId id="333" r:id="rId49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2" autoAdjust="0"/>
    <p:restoredTop sz="94609" autoAdjust="0"/>
  </p:normalViewPr>
  <p:slideViewPr>
    <p:cSldViewPr>
      <p:cViewPr>
        <p:scale>
          <a:sx n="73" d="100"/>
          <a:sy n="73" d="100"/>
        </p:scale>
        <p:origin x="-702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FA5B6544-A00E-4C15-8B6F-F3B0DA7CCA43}" type="datetimeFigureOut">
              <a:rPr lang="cs-CZ" smtClean="0"/>
              <a:t>06.10.2017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FDCD5328-1431-4E34-844E-607FDF83E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787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E33DE3-ACB7-402C-8D31-4A7D9F0BD54F}" type="datetimeFigureOut">
              <a:rPr lang="cs-CZ"/>
              <a:pPr>
                <a:defRPr/>
              </a:pPr>
              <a:t>06.10.2017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E8A64F-5508-40A3-B73D-036C91D249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130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Rok 1991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E8A64F-5508-40A3-B73D-036C91D2498B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42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Rok 1991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E8A64F-5508-40A3-B73D-036C91D2498B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425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Rok 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E8A64F-5508-40A3-B73D-036C91D2498B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18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16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164BB1-5A48-426E-9B51-A98D9041F262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F613E-55AA-4F86-A1C5-36D1AABB7350}" type="datetimeFigureOut">
              <a:rPr lang="cs-CZ"/>
              <a:pPr>
                <a:defRPr/>
              </a:pPr>
              <a:t>06.10.2017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D4BF6-B761-401C-963D-396596EAA7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9AB2-B734-4198-8362-B5ABD4F54E55}" type="datetimeFigureOut">
              <a:rPr lang="cs-CZ"/>
              <a:pPr>
                <a:defRPr/>
              </a:pPr>
              <a:t>06.10.2017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F4724-7C98-4A3F-BBC9-3398531CBC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6C82A-32BA-4ED1-9090-22DB89486B8D}" type="datetimeFigureOut">
              <a:rPr lang="cs-CZ"/>
              <a:pPr>
                <a:defRPr/>
              </a:pPr>
              <a:t>06.10.2017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2862D-10F2-4FAB-BD93-A8B806AEE8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3"/>
          </p:nvPr>
        </p:nvSpPr>
        <p:spPr>
          <a:xfrm>
            <a:off x="1116013" y="2781300"/>
            <a:ext cx="914400" cy="914400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D4F93-C217-4D05-9A6B-1D4F136B6F0E}" type="datetimeFigureOut">
              <a:rPr lang="cs-CZ"/>
              <a:pPr>
                <a:defRPr/>
              </a:pPr>
              <a:t>06.10.2017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FC3A-81DB-48BC-8DFA-76CD49E6A3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3"/>
          </p:nvPr>
        </p:nvSpPr>
        <p:spPr>
          <a:xfrm>
            <a:off x="1116013" y="2781300"/>
            <a:ext cx="914400" cy="914400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BEB2-2010-4C85-85AC-B915384BB67F}" type="datetimeFigureOut">
              <a:rPr lang="cs-CZ"/>
              <a:pPr>
                <a:defRPr/>
              </a:pPr>
              <a:t>06.10.2017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BD4BC-7A17-4B1E-8CA7-67E8B4AD88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3"/>
          </p:nvPr>
        </p:nvSpPr>
        <p:spPr>
          <a:xfrm>
            <a:off x="1116013" y="2781300"/>
            <a:ext cx="914400" cy="914400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1F891-B96C-4552-ADDC-9C80E0B63262}" type="datetimeFigureOut">
              <a:rPr lang="cs-CZ"/>
              <a:pPr>
                <a:defRPr/>
              </a:pPr>
              <a:t>06.10.2017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22425-E23D-40CF-9F95-ECC94F57B1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3"/>
          </p:nvPr>
        </p:nvSpPr>
        <p:spPr>
          <a:xfrm>
            <a:off x="1116013" y="2781300"/>
            <a:ext cx="914400" cy="914400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DCBEE-24F4-4A58-9F24-BE430A9A8161}" type="datetimeFigureOut">
              <a:rPr lang="cs-CZ"/>
              <a:pPr>
                <a:defRPr/>
              </a:pPr>
              <a:t>06.10.2017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B27F-6FA7-4C0A-ABDD-3AAB841959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4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11201-2BE7-4661-A1B8-C6D4C6355A67}" type="datetimeFigureOut">
              <a:rPr lang="cs-CZ"/>
              <a:pPr>
                <a:defRPr/>
              </a:pPr>
              <a:t>06.10.2017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AC4E-DC1D-4930-9643-E1AEA3AEF4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AB6A9-B9E3-42AC-B0C4-DF954380710A}" type="datetimeFigureOut">
              <a:rPr lang="cs-CZ"/>
              <a:pPr>
                <a:defRPr/>
              </a:pPr>
              <a:t>06.10.2017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D4155-1656-4EAF-B2C5-9A1BC14BB6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3"/>
          </p:nvPr>
        </p:nvSpPr>
        <p:spPr>
          <a:xfrm>
            <a:off x="1116013" y="2781300"/>
            <a:ext cx="914400" cy="914400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44587-7C70-4544-80B7-8B0DCEAAC343}" type="datetimeFigureOut">
              <a:rPr lang="cs-CZ"/>
              <a:pPr>
                <a:defRPr/>
              </a:pPr>
              <a:t>06.10.2017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F49E6-BED8-49B2-93BB-32ABDF26B4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D6BA2-E62D-4BFE-B92A-3522443B7278}" type="datetimeFigureOut">
              <a:rPr lang="cs-CZ"/>
              <a:pPr>
                <a:defRPr/>
              </a:pPr>
              <a:t>06.10.2017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DCDEF-8039-4A81-881B-B377F71654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D8399-7E54-473A-90B6-0142F03F9F3D}" type="datetimeFigureOut">
              <a:rPr lang="cs-CZ"/>
              <a:pPr>
                <a:defRPr/>
              </a:pPr>
              <a:t>06.10.2017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C5DA-D351-41A3-8FF1-537E85A082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2AE1F-FE6E-47F6-B14A-24E4396297B7}" type="datetimeFigureOut">
              <a:rPr lang="cs-CZ"/>
              <a:pPr>
                <a:defRPr/>
              </a:pPr>
              <a:t>06.10.2017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B40ED-0EC4-4EC2-9CED-A390CF85C4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EA7CE-CB7B-48B8-AA7F-50054840661A}" type="datetimeFigureOut">
              <a:rPr lang="cs-CZ"/>
              <a:pPr>
                <a:defRPr/>
              </a:pPr>
              <a:t>06.10.2017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D3DA-D5C1-4D5A-B201-76F21EEC4B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75A9F-0F05-4A81-911D-57684832CB4B}" type="datetimeFigureOut">
              <a:rPr lang="cs-CZ"/>
              <a:pPr>
                <a:defRPr/>
              </a:pPr>
              <a:t>06.10.2017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F445-F42F-4713-A65B-5DF44C825C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39999">
              <a:srgbClr val="FF0000">
                <a:alpha val="11000"/>
              </a:srgbClr>
            </a:gs>
            <a:gs pos="70000">
              <a:srgbClr val="FFFF99">
                <a:alpha val="36000"/>
              </a:srgbClr>
            </a:gs>
            <a:gs pos="100000">
              <a:srgbClr val="FFFF99">
                <a:alpha val="8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7F7E01-A5F7-4473-A24F-452F6F5412F7}" type="datetimeFigureOut">
              <a:rPr lang="cs-CZ"/>
              <a:pPr>
                <a:defRPr/>
              </a:pPr>
              <a:t>06.10.2017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4016D5-1714-49E3-B9F4-5063FB0E21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  <p:sldLayoutId id="2147483735" r:id="rId13"/>
    <p:sldLayoutId id="2147483737" r:id="rId14"/>
    <p:sldLayoutId id="2147483738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hps@zlin.charita.cz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chd@zlin.charita.cz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poradna@zlin.charita.cz" TargetMode="Externa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cds@zlin.charita.cz" TargetMode="Externa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www.zlin.charita.cz/" TargetMode="External"/><Relationship Id="rId7" Type="http://schemas.openxmlformats.org/officeDocument/2006/relationships/hyperlink" Target="https://www.instagram.com/charitazli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twitter.com/CharitaZlin" TargetMode="External"/><Relationship Id="rId5" Type="http://schemas.openxmlformats.org/officeDocument/2006/relationships/hyperlink" Target="http://facebook.com/CharitaZlin" TargetMode="External"/><Relationship Id="rId4" Type="http://schemas.openxmlformats.org/officeDocument/2006/relationships/hyperlink" Target="mailto:info@zlin.charita.c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273050"/>
            <a:ext cx="8291264" cy="5853113"/>
          </a:xfrm>
        </p:spPr>
        <p:txBody>
          <a:bodyPr/>
          <a:lstStyle/>
          <a:p>
            <a:pPr marL="0" indent="0" algn="ctr">
              <a:buNone/>
            </a:pPr>
            <a:endParaRPr lang="cs-CZ" sz="7200" dirty="0"/>
          </a:p>
          <a:p>
            <a:pPr marL="0" indent="0" algn="ctr">
              <a:buNone/>
            </a:pPr>
            <a:r>
              <a:rPr lang="cs-CZ" sz="8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Charita Zlín</a:t>
            </a:r>
          </a:p>
          <a:p>
            <a:pPr marL="0" indent="0" algn="ctr">
              <a:buNone/>
            </a:pPr>
            <a:endParaRPr lang="cs-C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Ing. Pavla Romaňáková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43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6346825" cy="11620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6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Služba očima uživatelů</a:t>
            </a:r>
            <a:br>
              <a:rPr lang="cs-CZ" sz="36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smtClean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57200" y="1196975"/>
            <a:ext cx="5194300" cy="4929188"/>
          </a:xfrm>
        </p:spPr>
        <p:txBody>
          <a:bodyPr/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„Paní pečovatelka je jediný člověk, kterého za celý týden vidím …“</a:t>
            </a:r>
          </a:p>
          <a:p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„Když za mnou přijdete, hned je mi veseleji. A vím, že mi bude lépe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…“</a:t>
            </a:r>
          </a:p>
          <a:p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„Každé ráno se na Vás moc těším. Káva od Vás je totiž nejlepší, …“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60" y="548680"/>
            <a:ext cx="3287730" cy="2465798"/>
          </a:xfrm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10" name="Obrázek 9" descr="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157192"/>
            <a:ext cx="1295462" cy="1317600"/>
          </a:xfrm>
          <a:prstGeom prst="rect">
            <a:avLst/>
          </a:prstGeom>
          <a:effectLst>
            <a:softEdge rad="6350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35549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68760"/>
            <a:ext cx="3297836" cy="2473377"/>
          </a:xfrm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13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57200" y="1196975"/>
            <a:ext cx="5266928" cy="3600177"/>
          </a:xfrm>
        </p:spPr>
        <p:txBody>
          <a:bodyPr/>
          <a:lstStyle/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Pane, prosíme Tě o dar pro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zaměstnance pečovatelské služby,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aby dokázali sloužit druhým, jako jejich patronka, která vynikala starostlivostí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 a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plna radosti pomáhala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starým  a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nemocným. </a:t>
            </a:r>
            <a:endParaRPr lang="cs-CZ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ástupný symbol pro text 12"/>
          <p:cNvSpPr txBox="1">
            <a:spLocks/>
          </p:cNvSpPr>
          <p:nvPr/>
        </p:nvSpPr>
        <p:spPr bwMode="auto">
          <a:xfrm>
            <a:off x="467544" y="4771987"/>
            <a:ext cx="7056784" cy="194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Pane, dej, ať pečovatelé vnáší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do domovů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uživatelů účinnou pomoc a lásku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           a svatá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Anežka nechť je jejich vzorem.</a:t>
            </a:r>
            <a:endParaRPr lang="cs-CZ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2590" cy="11620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Svatá Anežka Česká, patronka služby</a:t>
            </a:r>
            <a:br>
              <a:rPr lang="cs-CZ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876279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Romanakova\Desktop\prezentace\MMZ.1991.0.První charitní pečovatelky, uprostřed účetní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42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"/>
            <a:ext cx="9144000" cy="68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65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84213" y="1196975"/>
            <a:ext cx="7920037" cy="43195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kontakt na </a:t>
            </a: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pečovatelskou </a:t>
            </a: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službu</a:t>
            </a:r>
            <a:r>
              <a:rPr lang="cs-CZ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Mgr. Zdeňka Vlčková </a:t>
            </a:r>
            <a:br>
              <a:rPr lang="cs-CZ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vedoucí pečovatelské služby</a:t>
            </a:r>
            <a:b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mobil:   +420 737 736 154</a:t>
            </a:r>
            <a:br>
              <a:rPr lang="cs-C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  <a:hlinkClick r:id="rId2"/>
              </a:rPr>
              <a:t>chps@zlin.charita.cz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latin typeface="Times New Roman" pitchFamily="18" charset="0"/>
                <a:cs typeface="Times New Roman" pitchFamily="18" charset="0"/>
              </a:rPr>
            </a:b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11844"/>
      </p:ext>
    </p:extLst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omanakova\Desktop\prezentace\CHD\CH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31" y="5301208"/>
            <a:ext cx="1296525" cy="1260000"/>
          </a:xfrm>
          <a:prstGeom prst="rect">
            <a:avLst/>
          </a:prstGeom>
          <a:noFill/>
          <a:effectLst>
            <a:softEdge rad="63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548680"/>
            <a:ext cx="8219256" cy="576049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Máte </a:t>
            </a:r>
            <a: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mělkou půdu pod </a:t>
            </a: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nohama, nemáte </a:t>
            </a:r>
            <a: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se, spolu se svými dětmi, </a:t>
            </a: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koho </a:t>
            </a: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opřít …</a:t>
            </a:r>
          </a:p>
          <a:p>
            <a:endParaRPr lang="cs-CZ" sz="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Cítíte </a:t>
            </a:r>
            <a: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se, jako matka očekávaného dítěte, ohrožena … </a:t>
            </a:r>
            <a:endParaRPr lang="cs-CZ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cs-CZ" sz="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Jste terčem </a:t>
            </a:r>
            <a: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domácího </a:t>
            </a: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násilí …</a:t>
            </a:r>
          </a:p>
          <a:p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Charitní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domov pro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matky s dětmi         v tísni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Zlín je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 pro všechny, kteří </a:t>
            </a:r>
            <a:b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jsou na cestě</a:t>
            </a:r>
            <a:endParaRPr lang="cs-CZ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cs-CZ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589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8075613" cy="5649913"/>
          </a:xfrm>
        </p:spPr>
        <p:txBody>
          <a:bodyPr lIns="90000" tIns="46800" rIns="90000" bIns="46800">
            <a:no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ŘEŠIT KRIZOVOU SITUACI 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primárně bezpečným ubytováním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NEPROHLUBOVAT</a:t>
            </a:r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momentální sociální situaci, v níž se nacházejí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UJASNIT SI 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postavení v rodině,              partnerském životě, ve společnosti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Romanakova\Desktop\prezentace\CHD\CH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31" y="5301208"/>
            <a:ext cx="1296525" cy="1260000"/>
          </a:xfrm>
          <a:prstGeom prst="rect">
            <a:avLst/>
          </a:prstGeom>
          <a:noFill/>
          <a:effectLst>
            <a:softEdge rad="63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47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6431" y="369110"/>
            <a:ext cx="4546600" cy="11620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Posláním služby </a:t>
            </a:r>
            <a:b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dirty="0" smtClean="0"/>
          </a:p>
        </p:txBody>
      </p:sp>
      <p:pic>
        <p:nvPicPr>
          <p:cNvPr id="5" name="Picture 2" descr="C:\Users\Romanakova\Desktop\prezentace\CHD\CH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31" y="5301208"/>
            <a:ext cx="1296525" cy="1260000"/>
          </a:xfrm>
          <a:prstGeom prst="rect">
            <a:avLst/>
          </a:prstGeom>
          <a:noFill/>
          <a:effectLst>
            <a:softEdge rad="63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67544" y="1221598"/>
            <a:ext cx="8064500" cy="5327650"/>
          </a:xfrm>
        </p:spPr>
        <p:txBody>
          <a:bodyPr/>
          <a:lstStyle/>
          <a:p>
            <a:pPr algn="just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poskytnout přechodné a bezpečné ubytování osobám pečujícím o osobu blízkou, které se ocitly v nepříznivé sociální situaci spojené se ztrátou bydlení. Poskytování služby vychází z </a:t>
            </a:r>
            <a:r>
              <a:rPr lang="cs-CZ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individuál-ních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potřeb osob a podporuje jejich 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samo-statnost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napomáhá k návratu nebo </a:t>
            </a:r>
            <a:r>
              <a:rPr lang="cs-CZ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začle-ňování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běžného života. Přednostně je chráněn zájem nezletilého dítěte.</a:t>
            </a:r>
            <a:endParaRPr lang="cs-CZ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903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4546600" cy="11620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7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Cílem  služby </a:t>
            </a:r>
            <a: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dirty="0" smtClean="0"/>
          </a:p>
        </p:txBody>
      </p:sp>
      <p:sp>
        <p:nvSpPr>
          <p:cNvPr id="26627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57200" y="1196974"/>
            <a:ext cx="4906888" cy="5112345"/>
          </a:xfrm>
        </p:spPr>
        <p:txBody>
          <a:bodyPr/>
          <a:lstStyle/>
          <a:p>
            <a:r>
              <a:rPr lang="cs-CZ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je </a:t>
            </a:r>
            <a:r>
              <a:rPr lang="cs-CZ" sz="4000" dirty="0">
                <a:latin typeface="Times New Roman" pitchFamily="18" charset="0"/>
                <a:ea typeface="Times New Roman"/>
                <a:cs typeface="Times New Roman" pitchFamily="18" charset="0"/>
              </a:rPr>
              <a:t>zajištění bezpečného </a:t>
            </a:r>
            <a:r>
              <a:rPr lang="cs-CZ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zázemí formou </a:t>
            </a:r>
            <a:r>
              <a:rPr lang="cs-CZ" sz="4000" dirty="0">
                <a:latin typeface="Times New Roman" pitchFamily="18" charset="0"/>
                <a:ea typeface="Times New Roman"/>
                <a:cs typeface="Times New Roman" pitchFamily="18" charset="0"/>
              </a:rPr>
              <a:t>přechodného důstojného </a:t>
            </a:r>
            <a:r>
              <a:rPr lang="cs-CZ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  ubytování                    a </a:t>
            </a:r>
            <a:r>
              <a:rPr lang="cs-CZ" sz="4000" dirty="0">
                <a:latin typeface="Times New Roman" pitchFamily="18" charset="0"/>
                <a:ea typeface="Times New Roman"/>
                <a:cs typeface="Times New Roman" pitchFamily="18" charset="0"/>
              </a:rPr>
              <a:t>podpora ke zvýšení schopností obstát                 v běžném životě.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18" y="476672"/>
            <a:ext cx="3287730" cy="2465798"/>
          </a:xfrm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7" name="Picture 2" descr="C:\Users\Romanakova\Desktop\prezentace\CHD\CH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31" y="5301208"/>
            <a:ext cx="1296525" cy="1260000"/>
          </a:xfrm>
          <a:prstGeom prst="rect">
            <a:avLst/>
          </a:prstGeom>
          <a:noFill/>
          <a:effectLst>
            <a:softEdge rad="63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3512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4546600" cy="11620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7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Základní činnosti</a:t>
            </a:r>
            <a: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dirty="0" smtClean="0"/>
          </a:p>
        </p:txBody>
      </p:sp>
      <p:sp>
        <p:nvSpPr>
          <p:cNvPr id="26627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57200" y="1196974"/>
            <a:ext cx="4834880" cy="511234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zajištění stravy</a:t>
            </a:r>
            <a:endParaRPr lang="cs-CZ" sz="2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poskytnutí ubytování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pomoc                         při </a:t>
            </a:r>
            <a:r>
              <a:rPr lang="cs-CZ" sz="3600" dirty="0">
                <a:latin typeface="Times New Roman" pitchFamily="18" charset="0"/>
                <a:ea typeface="Times New Roman"/>
                <a:cs typeface="Times New Roman" pitchFamily="18" charset="0"/>
              </a:rPr>
              <a:t>uplatňování práv, oprávněných zájmů </a:t>
            </a:r>
            <a:r>
              <a:rPr lang="cs-CZ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a </a:t>
            </a:r>
            <a:r>
              <a:rPr lang="cs-CZ" sz="3600" dirty="0">
                <a:latin typeface="Times New Roman" pitchFamily="18" charset="0"/>
                <a:ea typeface="Times New Roman"/>
                <a:cs typeface="Times New Roman" pitchFamily="18" charset="0"/>
              </a:rPr>
              <a:t>při obstarávání osobních </a:t>
            </a:r>
            <a:r>
              <a:rPr lang="cs-CZ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záležitostí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Romanakova\Desktop\prezentace\CHD\CH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31" y="5301208"/>
            <a:ext cx="1296525" cy="1260000"/>
          </a:xfrm>
          <a:prstGeom prst="rect">
            <a:avLst/>
          </a:prstGeom>
          <a:noFill/>
          <a:effectLst>
            <a:softEdge rad="63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26" y="476672"/>
            <a:ext cx="3287730" cy="2465798"/>
          </a:xfrm>
          <a:effectLst>
            <a:reflection blurRad="6350" stA="50000" endA="300" endPos="9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07544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061025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Základním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cílem charitních služeb je ochrana člověka v jeho důstojnosti od početí až po přirozenou smrt. 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(Z Kodexu Charity Česká republika, 2009)</a:t>
            </a:r>
          </a:p>
          <a:p>
            <a:pPr marL="0" indent="0" algn="r">
              <a:buNone/>
            </a:pPr>
            <a:endParaRPr lang="cs-C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337 českých Charit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jejich poboček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7.782 zaměstnanců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67.089 dobrovolníků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vč.koledníků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Tříkrálové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sbírky (62.000)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1.299 služeb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oblasti sociální péče, prevence, zdravotnických, hospicových a dalších 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135.000 klientů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nejčastěji senioři, děti a mládež, matky v nouzi, osoby bez domova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zemím světa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dostává pomoci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ChČR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59216" cy="11620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Charita Česká republika v roce 2016 </a:t>
            </a:r>
            <a:b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651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11 CHD 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85977165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6346825" cy="11620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6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Služba očima uživatelů</a:t>
            </a:r>
            <a:br>
              <a:rPr lang="cs-CZ" sz="36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smtClean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57200" y="1196975"/>
            <a:ext cx="5194300" cy="4929188"/>
          </a:xfrm>
        </p:spPr>
        <p:txBody>
          <a:bodyPr/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„Můj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život, a tím i život mého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malého syna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, dostal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konečně směr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cíl …“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„Tady jsem našla opravdu domov. Domov pro sebe,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i svoji dceru…“</a:t>
            </a:r>
            <a:endParaRPr lang="cs-CZ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„Jsem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znovu vyrovnaným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člověkem,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připraveným začít novou etapu svého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života …“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297" y="548680"/>
            <a:ext cx="3287730" cy="2465798"/>
          </a:xfrm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6" name="Picture 2" descr="C:\Users\Romanakova\Desktop\prezentace\CHD\CH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31" y="5301208"/>
            <a:ext cx="1296525" cy="1260000"/>
          </a:xfrm>
          <a:prstGeom prst="rect">
            <a:avLst/>
          </a:prstGeom>
          <a:noFill/>
          <a:effectLst>
            <a:softEdge rad="63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085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67544" y="1124744"/>
            <a:ext cx="4824536" cy="5400377"/>
          </a:xfrm>
        </p:spPr>
        <p:txBody>
          <a:bodyPr/>
          <a:lstStyle/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Pane, prosíme za pracovníky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azylového ubytování,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na přímluvu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patronky,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která vynikala velkou láskou k potřebným, ošetřovala, léčila a přitom šířila kolem sebe klid a důvěru, dej, aby s její pomocí dokázali projevovat lásku k Tobě v každodenní péči o uživatele služby.</a:t>
            </a:r>
            <a:endParaRPr lang="cs-CZ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2590" cy="11620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Svatá Zdislava, patronka služby</a:t>
            </a:r>
            <a:br>
              <a:rPr lang="cs-CZ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dirty="0" smtClean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6752"/>
            <a:ext cx="3297836" cy="2473377"/>
          </a:xfrm>
          <a:effectLst>
            <a:reflection blurRad="6350" stA="50000" endA="300" endPos="9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87246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omanakova\Desktop\prezentace\CHD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6350"/>
            <a:ext cx="9161463" cy="68722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74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9552" y="908656"/>
            <a:ext cx="7920037" cy="504056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kontakt na </a:t>
            </a: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azylové ubytování</a:t>
            </a:r>
            <a:r>
              <a:rPr lang="cs-CZ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Mgr. Eva Danielová </a:t>
            </a:r>
            <a:br>
              <a:rPr lang="cs-CZ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vedoucí azylového ubytování,</a:t>
            </a:r>
            <a:b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sociální pracovnice</a:t>
            </a:r>
            <a:b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mobil:   +420 605 234 965</a:t>
            </a:r>
            <a:br>
              <a:rPr lang="cs-C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 +420 734 435 379</a:t>
            </a:r>
            <a:br>
              <a:rPr lang="cs-C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  <a:hlinkClick r:id="rId2"/>
              </a:rPr>
              <a:t>chd@zlin.charita.cz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latin typeface="Times New Roman" pitchFamily="18" charset="0"/>
                <a:cs typeface="Times New Roman" pitchFamily="18" charset="0"/>
              </a:rPr>
            </a:b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693676"/>
      </p:ext>
    </p:extLst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476841"/>
            <a:ext cx="8219256" cy="5904487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Svoji životní </a:t>
            </a:r>
            <a: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situaci </a:t>
            </a: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pociťujete jako </a:t>
            </a:r>
            <a: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nepříznivou, kterou nemůžete zvládnout vlastními </a:t>
            </a: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silami </a:t>
            </a:r>
            <a: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cs-CZ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cs-CZ" sz="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 pro Vás </a:t>
            </a: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dokonce překážkou </a:t>
            </a:r>
            <a: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dostavit se do ambulantní </a:t>
            </a: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služby</a:t>
            </a:r>
            <a: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Občanská poradna Charity Zlín,</a:t>
            </a:r>
            <a:b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 pro všechny, kteří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mají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zájem</a:t>
            </a:r>
            <a:endParaRPr lang="cs-CZ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cs-CZ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pro obsah 6" descr="CH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80312" y="5090933"/>
            <a:ext cx="1510850" cy="136226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sysDot"/>
            <a:miter lim="800000"/>
            <a:headEnd/>
            <a:tailEnd/>
          </a:ln>
          <a:effectLst>
            <a:softEdge rad="12700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473737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476250"/>
            <a:ext cx="8075613" cy="5649913"/>
          </a:xfrm>
        </p:spPr>
        <p:txBody>
          <a:bodyPr lIns="90000" tIns="46800" rIns="90000" bIns="46800">
            <a:no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VYŘEŠIT KRIZOVOU SITUACI 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vlastními silami, s pomocí poradce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NAPRAVIT</a:t>
            </a:r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neznalost svých práv, nevědomost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, kde 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tato práva 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uplatnit, 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bezradnost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UJASNIT SI 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orientaci                      ve společnosti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6" descr="CH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80312" y="5090933"/>
            <a:ext cx="1510850" cy="136226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sysDot"/>
            <a:miter lim="800000"/>
            <a:headEnd/>
            <a:tailEnd/>
          </a:ln>
          <a:effectLst>
            <a:softEdge rad="12700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502721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omanakova\Desktop\prezentace\O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2700"/>
            <a:ext cx="9180513" cy="68834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80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6431" y="369110"/>
            <a:ext cx="4546600" cy="11620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Posláním služby </a:t>
            </a:r>
            <a:b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dirty="0" smtClean="0"/>
          </a:p>
        </p:txBody>
      </p:sp>
      <p:sp>
        <p:nvSpPr>
          <p:cNvPr id="21508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67544" y="1221598"/>
            <a:ext cx="8064500" cy="5327650"/>
          </a:xfrm>
        </p:spPr>
        <p:txBody>
          <a:bodyPr/>
          <a:lstStyle/>
          <a:p>
            <a:pPr algn="just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poskytovat podporu a pomoc občanům, jejichž sociální a zdravotní stav je pro ně momentálně omezující a kteří svou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nepříznivou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životní situaci vnímají jako neodkladnou a nemohou ji zvládnout vlastními silami.</a:t>
            </a:r>
            <a:endParaRPr lang="cs-CZ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Zástupný symbol pro obsah 6" descr="CH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80312" y="5090933"/>
            <a:ext cx="1510850" cy="136226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sysDot"/>
            <a:miter lim="800000"/>
            <a:headEnd/>
            <a:tailEnd/>
          </a:ln>
          <a:effectLst>
            <a:softEdge rad="12700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052519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6" descr="CH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80312" y="5090933"/>
            <a:ext cx="1510850" cy="136226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sysDot"/>
            <a:miter lim="800000"/>
            <a:headEnd/>
            <a:tailEnd/>
          </a:ln>
          <a:effectLst>
            <a:softEdge rad="127000"/>
          </a:effectLst>
          <a:scene3d>
            <a:camera prst="perspectiveHeroicExtremeLeftFacing"/>
            <a:lightRig rig="threePt" dir="t"/>
          </a:scene3d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59263" cy="128428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Cílem  služby </a:t>
            </a:r>
            <a:b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dirty="0" smtClean="0"/>
          </a:p>
        </p:txBody>
      </p:sp>
      <p:sp>
        <p:nvSpPr>
          <p:cNvPr id="22532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57200" y="1268413"/>
            <a:ext cx="8075240" cy="4857750"/>
          </a:xfrm>
        </p:spPr>
        <p:txBody>
          <a:bodyPr/>
          <a:lstStyle/>
          <a:p>
            <a:pPr algn="just"/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je pomáhat lidem řešit situaci aktivně  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       a </a:t>
            </a:r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efektivně, prostřednictvím poradenství přispívat k informovanosti o jejich právech a podporovat je při vyjadřování jejich oprávněných zájmů a potřeb. Poradenství je občanům poskytováno v poradně, ale také v jejich přirozeném prostředí a podílí se na jejich sociálním začlenění, nezávislosti a samostatnosti.</a:t>
            </a:r>
            <a:endParaRPr lang="cs-CZ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041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4546600" cy="11620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Charita Zlín </a:t>
            </a:r>
            <a:b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dirty="0" smtClean="0"/>
          </a:p>
        </p:txBody>
      </p:sp>
      <p:sp>
        <p:nvSpPr>
          <p:cNvPr id="39939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67544" y="1124744"/>
            <a:ext cx="8208912" cy="4929188"/>
          </a:xfrm>
        </p:spPr>
        <p:txBody>
          <a:bodyPr/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právnická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osoba,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začleněná do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struktury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Arcidiecézní charity Olomouc,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skrze ni do Charity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ČR,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jež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členem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sítě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křesťanských humanitárních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organizací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Caritas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Internationalis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Caritas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Europa</a:t>
            </a:r>
          </a:p>
          <a:p>
            <a:endParaRPr lang="cs-CZ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ruka podaná v nesnázích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poslání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praktická a konkrétní pomoc lidem v tělesné, duševní nebo sociální nouzi, bez ohledu na jejich národnostní a rasovou pří-slušnost, sociální postavení nebo náboženské vyznání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důstojný život pro každého člověka v každé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ChZ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poskytovatel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čtyř sociálních, jedné zdravotnické služby, realizátor návazných a ostatních aktivit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574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6672"/>
            <a:ext cx="3297836" cy="2473377"/>
          </a:xfrm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4546600" cy="11620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7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Základní činnosti</a:t>
            </a:r>
            <a: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dirty="0" smtClean="0"/>
          </a:p>
        </p:txBody>
      </p:sp>
      <p:sp>
        <p:nvSpPr>
          <p:cNvPr id="26627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57200" y="1196974"/>
            <a:ext cx="6131024" cy="511234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Times New Roman" panose="02020603050405020304" pitchFamily="18" charset="0"/>
                <a:cs typeface="Times New Roman" pitchFamily="18" charset="0"/>
              </a:rPr>
              <a:t>zprostředkování             kontaktu </a:t>
            </a:r>
            <a:r>
              <a:rPr lang="cs-CZ" sz="3600" dirty="0">
                <a:latin typeface="Times New Roman" panose="02020603050405020304" pitchFamily="18" charset="0"/>
                <a:cs typeface="Times New Roman" pitchFamily="18" charset="0"/>
              </a:rPr>
              <a:t>se společenským 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prostředím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sociálně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terapeutická 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činnost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pomoc při uplatňování  práv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oprávněných 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zájmů                      a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obstarávání osobních záležitostí</a:t>
            </a:r>
          </a:p>
          <a:p>
            <a:pPr>
              <a:buFont typeface="Arial" charset="0"/>
              <a:buChar char="•"/>
            </a:pP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Zástupný symbol pro obsah 6" descr="CH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80312" y="5090933"/>
            <a:ext cx="1510850" cy="136226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sysDot"/>
            <a:miter lim="800000"/>
            <a:headEnd/>
            <a:tailEnd/>
          </a:ln>
          <a:effectLst>
            <a:softEdge rad="12700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706078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6672"/>
            <a:ext cx="3297836" cy="2473377"/>
          </a:xfrm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27651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57200" y="1196975"/>
            <a:ext cx="5482952" cy="49291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sociálního zabezpečení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podpory a péče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lidských práv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pracovně - právních vztahů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bydlení, vzdělávání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rodiny a vztahů mezilidských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dluhové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jiných službách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2590" cy="11620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Služba se zabývá tematikou</a:t>
            </a:r>
            <a:b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dirty="0" smtClean="0"/>
          </a:p>
        </p:txBody>
      </p:sp>
      <p:pic>
        <p:nvPicPr>
          <p:cNvPr id="6" name="Zástupný symbol pro obsah 6" descr="CH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80312" y="5090933"/>
            <a:ext cx="1510850" cy="136226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sysDot"/>
            <a:miter lim="800000"/>
            <a:headEnd/>
            <a:tailEnd/>
          </a:ln>
          <a:effectLst>
            <a:softEdge rad="12700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867951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6346825" cy="11620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6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Služba očima uživatelů</a:t>
            </a:r>
            <a:br>
              <a:rPr lang="cs-CZ" sz="36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smtClean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57200" y="1196975"/>
            <a:ext cx="5194300" cy="4929188"/>
          </a:xfrm>
        </p:spPr>
        <p:txBody>
          <a:bodyPr/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„Moc Vám děkuji za pomoc, nebýt Vás, nevěděl bych si rady a snad se uplakal …“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„Za své dluhy se stydím, ale vy jste mně ujistili, že všechno se dá vyřešit …“</a:t>
            </a:r>
          </a:p>
          <a:p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„Když za mnou přijdete, jsem šťastná. Vždyť já si ani nemám s kým popovídat</a:t>
            </a:r>
            <a:r>
              <a:rPr lang="cs-CZ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…“</a:t>
            </a:r>
          </a:p>
          <a:p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Zástupný symbol pro obsah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9" y="476672"/>
            <a:ext cx="3287730" cy="2465798"/>
          </a:xfrm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6" name="Zástupný symbol pro obsah 6" descr="CH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80312" y="5090933"/>
            <a:ext cx="1510850" cy="136226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sysDot"/>
            <a:miter lim="800000"/>
            <a:headEnd/>
            <a:tailEnd/>
          </a:ln>
          <a:effectLst>
            <a:softEdge rad="12700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825831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67544" y="1124744"/>
            <a:ext cx="4824536" cy="5400377"/>
          </a:xfrm>
        </p:spPr>
        <p:txBody>
          <a:bodyPr/>
          <a:lstStyle/>
          <a:p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Pane, prosíme za pracovníky poradenství, aby stále plnili své poslání pomoci lidem, kteří se ocitli v nelehké životní situaci. </a:t>
            </a:r>
            <a:endParaRPr lang="cs-CZ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přímluvu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patrona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jehož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každý den byl určený k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lásce  a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rozdávání radosti, osviť pracovníky poradenství, aby přijímali každého člověka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     s ochotou a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láskou.</a:t>
            </a:r>
            <a:endParaRPr lang="cs-CZ" sz="3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2590" cy="11620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Svatý František z Assisi, patron služby</a:t>
            </a:r>
            <a:br>
              <a:rPr lang="cs-CZ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dirty="0" smtClean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8760"/>
            <a:ext cx="3297836" cy="2473377"/>
          </a:xfrm>
          <a:effectLst>
            <a:reflection blurRad="6350" stA="50000" endA="300" endPos="9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01973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manakova\Desktop\prezentace power point\podklady\170815.letá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2700"/>
            <a:ext cx="9180513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57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20037" cy="507937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kontakt na </a:t>
            </a: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odborné poradenství</a:t>
            </a:r>
            <a:r>
              <a:rPr lang="cs-CZ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Bc. Jana Strouhalová,</a:t>
            </a:r>
            <a:br>
              <a:rPr lang="cs-CZ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vedoucí občanské poradny       </a:t>
            </a:r>
            <a:b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sociální pracovnice</a:t>
            </a:r>
            <a:b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mobil:   +420 739 245 973</a:t>
            </a:r>
            <a:br>
              <a:rPr lang="cs-C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  <a:hlinkClick r:id="rId2"/>
              </a:rPr>
              <a:t>poradna@zlin.charita.cz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latin typeface="Times New Roman" pitchFamily="18" charset="0"/>
                <a:cs typeface="Times New Roman" pitchFamily="18" charset="0"/>
              </a:rPr>
            </a:b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95448"/>
      </p:ext>
    </p:extLst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836712"/>
            <a:ext cx="8219256" cy="514237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 (pra)rodičů Vás dělí hodiny cesty a Vy nevíte, jak se jim právě daří … </a:t>
            </a:r>
          </a:p>
          <a:p>
            <a:endParaRPr lang="cs-CZ" sz="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Nebo jste jim nablízku, ale jste již unaveni …</a:t>
            </a:r>
          </a:p>
          <a:p>
            <a:endParaRPr lang="cs-C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Domovinka-centrum denních služeb pro seniory Charity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Zlín je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 pro ty, kteří chtějí</a:t>
            </a:r>
            <a:endParaRPr lang="cs-CZ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4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 descr="CHC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8893" y="5175935"/>
            <a:ext cx="1304206" cy="1318262"/>
          </a:xfrm>
          <a:prstGeom prst="rect">
            <a:avLst/>
          </a:prstGeom>
          <a:effectLst>
            <a:softEdge rad="635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sah 3"/>
          <p:cNvSpPr>
            <a:spLocks noGrp="1"/>
          </p:cNvSpPr>
          <p:nvPr>
            <p:ph sz="half" idx="1"/>
          </p:nvPr>
        </p:nvSpPr>
        <p:spPr>
          <a:xfrm>
            <a:off x="467544" y="692696"/>
            <a:ext cx="7848600" cy="5328691"/>
          </a:xfrm>
        </p:spPr>
        <p:txBody>
          <a:bodyPr lIns="90000" tIns="46800" rIns="90000" bIns="46800"/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PROŽÍT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den ve společnosti svých vrstevníků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POSILOVAT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své schopnosti a dovednosti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CVIČIT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paměť i tělo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ZÍSKAT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pomoc a podporu při řešení osobních problémů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PŘIJÍMAT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duchovní podporu a spoustu dalšího za podmínky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RESPEKTOVÁNÍ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soukromí a individuality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CHC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8893" y="5175935"/>
            <a:ext cx="1304206" cy="1318262"/>
          </a:xfrm>
          <a:prstGeom prst="rect">
            <a:avLst/>
          </a:prstGeom>
          <a:effectLst>
            <a:softEdge rad="635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omanakova\Desktop\prezentace power point\podklady\170621_malenisk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2700"/>
            <a:ext cx="9180513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4546600" cy="11620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Posláním služby </a:t>
            </a:r>
            <a:b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dirty="0" smtClean="0"/>
          </a:p>
        </p:txBody>
      </p:sp>
      <p:sp>
        <p:nvSpPr>
          <p:cNvPr id="39939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59346" y="1124745"/>
            <a:ext cx="8217109" cy="1728192"/>
          </a:xfrm>
        </p:spPr>
        <p:txBody>
          <a:bodyPr/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je poskytnout seniorům důstojnou pomoc a podporu k nezávislosti, tím vyloučit setrvání v nepříznivé situaci a předcházet tak jejich izolaci.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ek 8" descr="CHC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8893" y="5175935"/>
            <a:ext cx="1304206" cy="1318262"/>
          </a:xfrm>
          <a:prstGeom prst="rect">
            <a:avLst/>
          </a:prstGeom>
          <a:effectLst>
            <a:softEdge rad="63500"/>
          </a:effectLst>
          <a:scene3d>
            <a:camera prst="perspectiveHeroicExtremeLeftFacing"/>
            <a:lightRig rig="threePt" dir="t"/>
          </a:scene3d>
        </p:spPr>
      </p:pic>
      <p:sp>
        <p:nvSpPr>
          <p:cNvPr id="6" name="Nadpis 10"/>
          <p:cNvSpPr txBox="1">
            <a:spLocks/>
          </p:cNvSpPr>
          <p:nvPr/>
        </p:nvSpPr>
        <p:spPr bwMode="auto">
          <a:xfrm>
            <a:off x="466892" y="2564904"/>
            <a:ext cx="4259263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Cíl  služby </a:t>
            </a:r>
            <a:b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dirty="0" smtClean="0"/>
          </a:p>
        </p:txBody>
      </p:sp>
      <p:sp>
        <p:nvSpPr>
          <p:cNvPr id="7" name="Zástupný symbol pro text 12"/>
          <p:cNvSpPr txBox="1">
            <a:spLocks/>
          </p:cNvSpPr>
          <p:nvPr/>
        </p:nvSpPr>
        <p:spPr bwMode="auto">
          <a:xfrm>
            <a:off x="459345" y="3573016"/>
            <a:ext cx="8403751" cy="292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posílení schopnosti dovednosti, podpora k samostatnosti, aktivizace, motivace, podněcování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pomoc při řešení osobních problémů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duchovní podpora, ´rodinné prostředí´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pomoc pečujícím rodinám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548681"/>
            <a:ext cx="8219256" cy="583264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Ocitli jste se bezradní, neboť Váš milovaný blízký se stal nemohoucím a závislým na pomoci druhých …</a:t>
            </a:r>
          </a:p>
          <a:p>
            <a:endParaRPr lang="cs-CZ" sz="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Nemáte sílu, fyzickou či psychickou, poskytnout mu potřebnou péči …</a:t>
            </a:r>
          </a:p>
          <a:p>
            <a:endParaRPr lang="cs-CZ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Charitní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pečovatelská služba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Zlín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 pro ty,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jež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potřebují, chtějí</a:t>
            </a:r>
            <a:endParaRPr lang="cs-CZ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157192"/>
            <a:ext cx="1295462" cy="1317600"/>
          </a:xfrm>
          <a:prstGeom prst="rect">
            <a:avLst/>
          </a:prstGeom>
          <a:effectLst>
            <a:softEdge rad="6350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05105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4546600" cy="11620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7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Základní činnosti</a:t>
            </a:r>
            <a:br>
              <a:rPr lang="cs-CZ" sz="37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smtClean="0"/>
          </a:p>
        </p:txBody>
      </p:sp>
      <p:sp>
        <p:nvSpPr>
          <p:cNvPr id="43012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57199" y="1196975"/>
            <a:ext cx="5482953" cy="49291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výchovné, vzdělávací            a aktivizační činnosti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zprostředkování kontaktu se společenským prostředím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sociálně terapeutická činnost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pomoc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při osobní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hygieně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poskytnutí stravy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pomoc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při uplatňování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práv 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a oprávněných zájmů </a:t>
            </a:r>
          </a:p>
          <a:p>
            <a:pPr>
              <a:buFont typeface="Arial" charset="0"/>
              <a:buChar char="•"/>
            </a:pPr>
            <a:endParaRPr lang="cs-CZ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 descr="CHC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8893" y="5175935"/>
            <a:ext cx="1304206" cy="1318262"/>
          </a:xfrm>
          <a:prstGeom prst="rect">
            <a:avLst/>
          </a:prstGeom>
          <a:effectLst>
            <a:softEdge rad="63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8" name="Zástupný symbol pro obsah 7" descr="1401_Charita Zlín.2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77222" y="548680"/>
            <a:ext cx="3284376" cy="246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8680"/>
            <a:ext cx="3312160" cy="2484120"/>
          </a:xfrm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395536" y="476672"/>
            <a:ext cx="6203032" cy="1211734"/>
          </a:xfrm>
        </p:spPr>
        <p:txBody>
          <a:bodyPr>
            <a:no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Pravidelné denní činnosti</a:t>
            </a:r>
            <a:br>
              <a:rPr lang="cs-CZ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sz="3600" dirty="0" smtClean="0"/>
          </a:p>
        </p:txBody>
      </p:sp>
      <p:sp>
        <p:nvSpPr>
          <p:cNvPr id="47107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57200" y="1196975"/>
            <a:ext cx="5626968" cy="492918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relaxační či pohybová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cvičení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rozvoj jemné motoriky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trénink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paměti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četba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denního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tisku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týdenní činnosti</a:t>
            </a:r>
            <a:endParaRPr lang="cs-CZ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čas s modlitbou</a:t>
            </a:r>
            <a:endParaRPr lang="cs-CZ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mezigenerační setkávání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společné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pečení …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endParaRPr lang="cs-CZ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CHC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8893" y="5175935"/>
            <a:ext cx="1304206" cy="1318262"/>
          </a:xfrm>
          <a:prstGeom prst="rect">
            <a:avLst/>
          </a:prstGeom>
          <a:effectLst>
            <a:softEdge rad="635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Romanakova\Desktop\Nová složka\IMG_2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34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6346825" cy="11620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6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Služba očima uživatelů</a:t>
            </a:r>
            <a:br>
              <a:rPr lang="cs-CZ" sz="36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smtClean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57200" y="1196975"/>
            <a:ext cx="5194300" cy="4929188"/>
          </a:xfrm>
        </p:spPr>
        <p:txBody>
          <a:bodyPr/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„Já tady vyzvedávala vnučku z jeslí. Teď ona zde doprovází mne …“</a:t>
            </a:r>
          </a:p>
          <a:p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„Večer se mně dcera ptá, jak zítra. Já odpovídám, že jdu do práce. A s radostí 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…“</a:t>
            </a:r>
          </a:p>
          <a:p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„Když mne syn ráno do centra přiváží, loučím se s ním slovy, že už jsem doma ;-) …“</a:t>
            </a:r>
          </a:p>
          <a:p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69" y="476672"/>
            <a:ext cx="3287730" cy="2465798"/>
          </a:xfrm>
          <a:effectLst>
            <a:reflection blurRad="6350" stA="50000" endA="300" endPos="90000" dist="50800" dir="5400000" sy="-100000" algn="bl" rotWithShape="0"/>
            <a:softEdge rad="63500"/>
          </a:effectLst>
        </p:spPr>
      </p:pic>
      <p:pic>
        <p:nvPicPr>
          <p:cNvPr id="7" name="Obrázek 6" descr="CHC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8893" y="5175935"/>
            <a:ext cx="1304206" cy="1318262"/>
          </a:xfrm>
          <a:prstGeom prst="rect">
            <a:avLst/>
          </a:prstGeom>
          <a:effectLst>
            <a:softEdge rad="635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67544" y="1124744"/>
            <a:ext cx="4896544" cy="5400377"/>
          </a:xfrm>
        </p:spPr>
        <p:txBody>
          <a:bodyPr/>
          <a:lstStyle/>
          <a:p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Pane, prosíme za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pracovníky centra,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na přímluvu patronky,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která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byla vždy mírná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           a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spravedlivá a brzy si osvojila křesťanské zásady, zvláště laskavost a štědrost, pomoz, aby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nadále s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láskou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  a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radostí vytvářeli svým uživatelům příjemné rodinné prostředí, kde se budou cítit šťastně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spokojeně.</a:t>
            </a:r>
            <a:endParaRPr lang="cs-CZ" sz="3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2590" cy="11620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Svatá Ludmila, patronka služby</a:t>
            </a:r>
            <a:br>
              <a:rPr lang="cs-CZ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dirty="0" smtClean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68760"/>
            <a:ext cx="3297836" cy="2473377"/>
          </a:xfrm>
          <a:effectLst>
            <a:reflection blurRad="6350" stA="50000" endA="300" endPos="9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28165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920037" cy="489632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kontakt na </a:t>
            </a: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centrum denních služeb</a:t>
            </a:r>
            <a:b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cs-CZ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Kamila Slezáková, </a:t>
            </a:r>
            <a:r>
              <a:rPr lang="cs-CZ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cs-CZ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cs-CZ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vedoucí centra denních služeb</a:t>
            </a:r>
            <a:b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mobil:   +420 734 435 386</a:t>
            </a:r>
            <a:br>
              <a:rPr lang="cs-C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  +420 739 908 414</a:t>
            </a:r>
            <a:br>
              <a:rPr lang="cs-C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  <a:hlinkClick r:id="rId2"/>
              </a:rPr>
              <a:t>cds@zlin.charita.cz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latin typeface="Times New Roman" pitchFamily="18" charset="0"/>
                <a:cs typeface="Times New Roman" pitchFamily="18" charset="0"/>
              </a:rPr>
            </a:b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395536" y="476672"/>
            <a:ext cx="6203032" cy="1211734"/>
          </a:xfrm>
        </p:spPr>
        <p:txBody>
          <a:bodyPr>
            <a:no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alší aktivity</a:t>
            </a:r>
            <a:br>
              <a:rPr lang="cs-CZ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sz="3600" dirty="0" smtClean="0"/>
          </a:p>
        </p:txBody>
      </p:sp>
      <p:sp>
        <p:nvSpPr>
          <p:cNvPr id="47107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57200" y="1196975"/>
            <a:ext cx="4835525" cy="492918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Tříkrálová sbírka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veřejné sbírky pro konkrétní děti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materiální sbírky v případě mimořádných událostí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benefice …</a:t>
            </a:r>
          </a:p>
          <a:p>
            <a:pPr>
              <a:buFont typeface="Arial" charset="0"/>
              <a:buChar char="•"/>
            </a:pPr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6672"/>
            <a:ext cx="3297836" cy="2473377"/>
          </a:xfrm>
          <a:effectLst>
            <a:reflection blurRad="6350" stA="50000" endA="300" endPos="9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90248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5554960" cy="1162050"/>
          </a:xfrm>
        </p:spPr>
        <p:txBody>
          <a:bodyPr>
            <a:normAutofit fontScale="90000"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harita Zlín a sociální inovace</a:t>
            </a:r>
            <a:br>
              <a:rPr lang="cs-CZ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dirty="0" smtClean="0"/>
          </a:p>
        </p:txBody>
      </p:sp>
      <p:sp>
        <p:nvSpPr>
          <p:cNvPr id="54275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57200" y="1196974"/>
            <a:ext cx="8435280" cy="518435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priorita: sociální a zdravotní služby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ChZ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jsou  kvalitní, odborné, humánní, bezpečné, efektivní, prováděné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úctou k člověku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samému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priorita: hledání a zavádění nových přístupů,  způsobů komunikace, spolupráce, nových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forem individuálního řešení sociálních potřeb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uživatelů s psychickým  a psychiatrickým onemocněním (nárůst u všech poskytovaných služeb) 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priorita: navýšení kapacity služeb, rozšíření působnosti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Domovinka –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multismyslová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místnost, reminiscenční koutek; plánována zahradní terapie – mobilní zahrádky, projekt mezigenerační zahradničení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rozvoj dobrovolnictví ve spolupráci s Maltézská pomoc, o.p.s. , Mezinárodní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cena vévody z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Edinburghu, veřejnou správou</a:t>
            </a:r>
          </a:p>
        </p:txBody>
      </p:sp>
    </p:spTree>
    <p:extLst>
      <p:ext uri="{BB962C8B-B14F-4D97-AF65-F5344CB8AC3E}">
        <p14:creationId xmlns:p14="http://schemas.microsoft.com/office/powerpoint/2010/main" val="4731345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Charita Zlín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1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7" y="1484313"/>
            <a:ext cx="8640960" cy="48529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Burešov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4886, 760 01 Zlín, IČO: 44117434</a:t>
            </a:r>
          </a:p>
          <a:p>
            <a:pPr>
              <a:buFont typeface="Arial" charset="0"/>
              <a:buNone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telefon:  + 420 577 224 050</a:t>
            </a:r>
          </a:p>
          <a:p>
            <a:pPr>
              <a:buFont typeface="Arial" charset="0"/>
              <a:buNone/>
            </a:pPr>
            <a:endParaRPr lang="cs-CZ" sz="1200" b="1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>
              <a:buFont typeface="Arial" charset="0"/>
              <a:buNone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www.</a:t>
            </a:r>
            <a:r>
              <a:rPr lang="cs-CZ" sz="4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zlin.charita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.cz</a:t>
            </a: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e-mail: info@zlin.charita.cz</a:t>
            </a: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http://facebook.com/CharitaZlin</a:t>
            </a: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</a:t>
            </a:r>
            <a:r>
              <a:rPr lang="cs-CZ" sz="2000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twitter.com/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CharitaZlin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</a:t>
            </a:r>
            <a:r>
              <a:rPr lang="cs-CZ" sz="2000" dirty="0">
                <a:latin typeface="Times New Roman" pitchFamily="18" charset="0"/>
                <a:cs typeface="Times New Roman" pitchFamily="18" charset="0"/>
                <a:hlinkClick r:id="rId7"/>
              </a:rPr>
              <a:t>://www.instagram.com/charitazlin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Bankovní spojení: </a:t>
            </a:r>
          </a:p>
          <a:p>
            <a:pPr>
              <a:buFont typeface="Arial" charset="0"/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ČS, a.s.; číslo účtu: 1400878319/0800</a:t>
            </a:r>
          </a:p>
          <a:p>
            <a:pPr>
              <a:buFont typeface="Arial" charset="0"/>
              <a:buNone/>
            </a:pP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sociální služby finančně podporuje</a:t>
            </a:r>
          </a:p>
          <a:p>
            <a:pPr>
              <a:buFont typeface="Arial" charset="0"/>
              <a:buNone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statutární město Zlín, Zlínský kraj a dárci</a:t>
            </a:r>
          </a:p>
          <a:p>
            <a:pPr>
              <a:buFont typeface="Arial" charset="0"/>
              <a:buNone/>
            </a:pPr>
            <a:endParaRPr lang="cs-C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cs-C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cs-CZ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cs-CZ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cs-CZ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cs-CZ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cs-CZ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cs-CZ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cs-CZ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cs-CZ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cs-CZ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Romanakova\Desktop\prezentace\02log1_charita_1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13176"/>
            <a:ext cx="1524318" cy="1509994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7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476250"/>
            <a:ext cx="8075613" cy="5649913"/>
          </a:xfrm>
        </p:spPr>
        <p:txBody>
          <a:bodyPr lIns="90000" tIns="46800" rIns="90000" bIns="46800">
            <a:no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POMOC A PODPORU 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při péči o vlastní osobu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ZMÍRNIT  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bezmocnost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DŮSTOJNĚ  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žít doma a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ZACHOVAT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si tak křehkou síť emocionálních a sociálních vazeb na své okolí</a:t>
            </a:r>
          </a:p>
        </p:txBody>
      </p:sp>
      <p:pic>
        <p:nvPicPr>
          <p:cNvPr id="6" name="Obrázek 5" descr="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157192"/>
            <a:ext cx="1295462" cy="1317600"/>
          </a:xfrm>
          <a:prstGeom prst="rect">
            <a:avLst/>
          </a:prstGeom>
          <a:effectLst>
            <a:softEdge rad="6350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059726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12.ořezat ještě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68003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4546600" cy="11620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7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Posláním služby </a:t>
            </a:r>
            <a:br>
              <a:rPr lang="cs-CZ" sz="37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smtClean="0"/>
          </a:p>
        </p:txBody>
      </p:sp>
      <p:sp>
        <p:nvSpPr>
          <p:cNvPr id="21508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68313" y="1125538"/>
            <a:ext cx="8064500" cy="5327650"/>
          </a:xfrm>
        </p:spPr>
        <p:txBody>
          <a:bodyPr/>
          <a:lstStyle/>
          <a:p>
            <a:pPr algn="just"/>
            <a:r>
              <a:rPr lang="cs-CZ" sz="3800" dirty="0" smtClean="0">
                <a:latin typeface="Times New Roman" pitchFamily="18" charset="0"/>
                <a:cs typeface="Times New Roman" pitchFamily="18" charset="0"/>
              </a:rPr>
              <a:t>je pomoc a podpora osobám se zdravotním a tělesným postižením a seniorům se sníženou soběstačností, která vznikla v důsledku věku, nemoci. </a:t>
            </a:r>
          </a:p>
          <a:p>
            <a:pPr algn="just"/>
            <a:r>
              <a:rPr lang="cs-CZ" sz="3800" dirty="0" smtClean="0">
                <a:latin typeface="Times New Roman" pitchFamily="18" charset="0"/>
                <a:cs typeface="Times New Roman" pitchFamily="18" charset="0"/>
              </a:rPr>
              <a:t>Služba podporuje úsilí uživatele setrvat co nejdéle ve svém domácím prostředí a nabízí pomoc rodinám, kde se narodilo tři nebo více dětí současně.</a:t>
            </a:r>
            <a:endParaRPr lang="cs-CZ" sz="3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157192"/>
            <a:ext cx="1295462" cy="1317600"/>
          </a:xfrm>
          <a:prstGeom prst="rect">
            <a:avLst/>
          </a:prstGeom>
          <a:effectLst>
            <a:softEdge rad="6350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527318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59263" cy="128428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7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Cíl  služby </a:t>
            </a:r>
            <a:br>
              <a:rPr lang="cs-CZ" sz="37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smtClean="0"/>
          </a:p>
        </p:txBody>
      </p:sp>
      <p:sp>
        <p:nvSpPr>
          <p:cNvPr id="22532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57200" y="1268413"/>
            <a:ext cx="8362950" cy="485775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zajištění bezpečné a odborné péče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podpora dosavadního způsobu života   uživatele, podpora jeho soběstačnosti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zmírnění osamělosti a bezmocnosti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umožnění uživateli zůstat co nejdéle v přirozeném prostředí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poskytnutí péče v době, kdy rodinní příslušníci vykonávají svá zaměstnání</a:t>
            </a:r>
            <a:br>
              <a:rPr lang="cs-CZ" sz="3600" dirty="0" smtClean="0">
                <a:latin typeface="Times New Roman" pitchFamily="18" charset="0"/>
                <a:cs typeface="Times New Roman" pitchFamily="18" charset="0"/>
              </a:rPr>
            </a:br>
            <a:endParaRPr lang="cs-CZ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157192"/>
            <a:ext cx="1295462" cy="1317600"/>
          </a:xfrm>
          <a:prstGeom prst="rect">
            <a:avLst/>
          </a:prstGeom>
          <a:effectLst>
            <a:softEdge rad="6350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712706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4546600" cy="11620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37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Základní činnosti</a:t>
            </a:r>
            <a: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dirty="0" smtClean="0"/>
          </a:p>
        </p:txBody>
      </p:sp>
      <p:sp>
        <p:nvSpPr>
          <p:cNvPr id="26627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457200" y="1196975"/>
            <a:ext cx="5122863" cy="49291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pomoc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při zvládání běžných úkonů péče o vlastní osobu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pomoc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při osobní hygieně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poskytnutí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stravy, pomoc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se zajištěním stravy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pomoc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při zajištění chodu domácnosti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zprostředkování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kontaktu se společenským prostředím</a:t>
            </a:r>
          </a:p>
          <a:p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60" y="476672"/>
            <a:ext cx="3287730" cy="2465798"/>
          </a:xfrm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7" name="Obrázek 6" descr="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157192"/>
            <a:ext cx="1295462" cy="1317600"/>
          </a:xfrm>
          <a:prstGeom prst="rect">
            <a:avLst/>
          </a:prstGeom>
          <a:effectLst>
            <a:softEdge rad="6350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157261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</TotalTime>
  <Words>1535</Words>
  <Application>Microsoft Office PowerPoint</Application>
  <PresentationFormat>Předvádění na obrazovce (4:3)</PresentationFormat>
  <Paragraphs>208</Paragraphs>
  <Slides>48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49" baseType="lpstr">
      <vt:lpstr>1_Motiv sady Office</vt:lpstr>
      <vt:lpstr>Prezentace aplikace PowerPoint</vt:lpstr>
      <vt:lpstr>Charita Česká republika v roce 2016  </vt:lpstr>
      <vt:lpstr>Charita Zlín  </vt:lpstr>
      <vt:lpstr>Prezentace aplikace PowerPoint</vt:lpstr>
      <vt:lpstr>Prezentace aplikace PowerPoint</vt:lpstr>
      <vt:lpstr>Prezentace aplikace PowerPoint</vt:lpstr>
      <vt:lpstr>Posláním služby  </vt:lpstr>
      <vt:lpstr>Cíl  služby  </vt:lpstr>
      <vt:lpstr>Základní činnosti </vt:lpstr>
      <vt:lpstr>Služba očima uživatelů </vt:lpstr>
      <vt:lpstr>Svatá Anežka Česká, patronka služby </vt:lpstr>
      <vt:lpstr>Prezentace aplikace PowerPoint</vt:lpstr>
      <vt:lpstr>Prezentace aplikace PowerPoint</vt:lpstr>
      <vt:lpstr>kontakt na pečovatelskou službu Mgr. Zdeňka Vlčková  vedoucí pečovatelské služby  mobil:   +420 737 736 154  e-mail: chps@zlin.charita.cz </vt:lpstr>
      <vt:lpstr>Prezentace aplikace PowerPoint</vt:lpstr>
      <vt:lpstr>Prezentace aplikace PowerPoint</vt:lpstr>
      <vt:lpstr>Posláním služby  </vt:lpstr>
      <vt:lpstr>Cílem  služby  </vt:lpstr>
      <vt:lpstr>Základní činnosti </vt:lpstr>
      <vt:lpstr>Prezentace aplikace PowerPoint</vt:lpstr>
      <vt:lpstr>Služba očima uživatelů </vt:lpstr>
      <vt:lpstr>Svatá Zdislava, patronka služby </vt:lpstr>
      <vt:lpstr>Prezentace aplikace PowerPoint</vt:lpstr>
      <vt:lpstr>    kontakt na azylové ubytování Mgr. Eva Danielová  vedoucí azylového ubytování, sociální pracovnice  mobil:   +420 605 234 965       +420 734 435 379  e-mail: chd@zlin.charita.cz </vt:lpstr>
      <vt:lpstr>Prezentace aplikace PowerPoint</vt:lpstr>
      <vt:lpstr>Prezentace aplikace PowerPoint</vt:lpstr>
      <vt:lpstr>Prezentace aplikace PowerPoint</vt:lpstr>
      <vt:lpstr>Posláním služby  </vt:lpstr>
      <vt:lpstr>Cílem  služby  </vt:lpstr>
      <vt:lpstr>Základní činnosti </vt:lpstr>
      <vt:lpstr>Služba se zabývá tematikou </vt:lpstr>
      <vt:lpstr>Služba očima uživatelů </vt:lpstr>
      <vt:lpstr>Svatý František z Assisi, patron služby </vt:lpstr>
      <vt:lpstr>Prezentace aplikace PowerPoint</vt:lpstr>
      <vt:lpstr> kontakt na odborné poradenství Bc. Jana Strouhalová, vedoucí občanské poradny        a sociální pracovnice  mobil:   +420 739 245 973  e-mail: poradna@zlin.charita.cz </vt:lpstr>
      <vt:lpstr>Prezentace aplikace PowerPoint</vt:lpstr>
      <vt:lpstr>Prezentace aplikace PowerPoint</vt:lpstr>
      <vt:lpstr>Prezentace aplikace PowerPoint</vt:lpstr>
      <vt:lpstr>Posláním služby  </vt:lpstr>
      <vt:lpstr>Základní činnosti </vt:lpstr>
      <vt:lpstr>Pravidelné denní činnosti </vt:lpstr>
      <vt:lpstr>Prezentace aplikace PowerPoint</vt:lpstr>
      <vt:lpstr>Služba očima uživatelů </vt:lpstr>
      <vt:lpstr>Svatá Ludmila, patronka služby </vt:lpstr>
      <vt:lpstr>kontakt na centrum denních služeb Bc. Kamila Slezáková, DiS. vedoucí centra denních služeb  mobil:   +420 734 435 386       +420 739 908 414  e-mail: cds@zlin.charita.cz </vt:lpstr>
      <vt:lpstr>Další aktivity </vt:lpstr>
      <vt:lpstr>Charita Zlín a sociální inovace </vt:lpstr>
      <vt:lpstr>Charita Zlín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Domovinka-centrum denních služeb pro seniory</dc:title>
  <dc:creator>Romaňáková</dc:creator>
  <cp:lastModifiedBy>Uživatel systému Windows</cp:lastModifiedBy>
  <cp:revision>230</cp:revision>
  <cp:lastPrinted>2017-10-05T06:06:27Z</cp:lastPrinted>
  <dcterms:created xsi:type="dcterms:W3CDTF">2014-09-16T12:19:25Z</dcterms:created>
  <dcterms:modified xsi:type="dcterms:W3CDTF">2017-10-06T06:27:09Z</dcterms:modified>
</cp:coreProperties>
</file>