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9" r:id="rId14"/>
    <p:sldId id="263" r:id="rId15"/>
    <p:sldId id="264" r:id="rId16"/>
    <p:sldId id="266" r:id="rId17"/>
    <p:sldId id="278" r:id="rId18"/>
    <p:sldId id="280" r:id="rId19"/>
    <p:sldId id="281" r:id="rId20"/>
    <p:sldId id="283" r:id="rId21"/>
    <p:sldId id="284" r:id="rId22"/>
    <p:sldId id="282" r:id="rId23"/>
    <p:sldId id="258" r:id="rId24"/>
  </p:sldIdLst>
  <p:sldSz cx="9144000" cy="5143500" type="screen16x9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BBA00"/>
    <a:srgbClr val="00CC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98" d="100"/>
          <a:sy n="98" d="100"/>
        </p:scale>
        <p:origin x="-600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25761"/>
            <a:ext cx="7772400" cy="61646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BBA00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273828"/>
            <a:ext cx="6400800" cy="486054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BBA00"/>
                </a:solidFill>
                <a:latin typeface="Helvetica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CA81-1FFF-45DA-99E1-D11366AFCF23}" type="datetimeFigureOut">
              <a:rPr lang="cs-CZ"/>
              <a:pPr>
                <a:defRPr/>
              </a:pPr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584AE-CF0C-477F-A3DA-5736D60E8FF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11511"/>
            <a:ext cx="7067128" cy="7200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FFC000"/>
              </a:buClr>
              <a:defRPr>
                <a:latin typeface="Helvetica" pitchFamily="2" charset="0"/>
              </a:defRPr>
            </a:lvl1pPr>
            <a:lvl2pPr>
              <a:buClr>
                <a:srgbClr val="FFC000"/>
              </a:buClr>
              <a:defRPr>
                <a:latin typeface="Helvetica" pitchFamily="2" charset="0"/>
              </a:defRPr>
            </a:lvl2pPr>
            <a:lvl3pPr>
              <a:buClr>
                <a:srgbClr val="FFC000"/>
              </a:buClr>
              <a:defRPr>
                <a:latin typeface="Helvetica" pitchFamily="2" charset="0"/>
              </a:defRPr>
            </a:lvl3pPr>
            <a:lvl4pPr>
              <a:buClr>
                <a:srgbClr val="FFC000"/>
              </a:buClr>
              <a:defRPr>
                <a:latin typeface="Helvetica" pitchFamily="2" charset="0"/>
              </a:defRPr>
            </a:lvl4pPr>
            <a:lvl5pPr>
              <a:buClr>
                <a:srgbClr val="FFC000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9EC63-B847-4529-BE9D-60E382608881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DD2B3-B8EA-4F70-BFA9-334733F3002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03598"/>
            <a:ext cx="2057400" cy="3391026"/>
          </a:xfrm>
        </p:spPr>
        <p:txBody>
          <a:bodyPr vert="eaVert">
            <a:normAutofit/>
          </a:bodyPr>
          <a:lstStyle>
            <a:lvl1pPr algn="ctr">
              <a:defRPr sz="2800">
                <a:solidFill>
                  <a:srgbClr val="FFC000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03598"/>
            <a:ext cx="6019800" cy="3391026"/>
          </a:xfrm>
        </p:spPr>
        <p:txBody>
          <a:bodyPr vert="eaVert"/>
          <a:lstStyle>
            <a:lvl1pPr>
              <a:buClr>
                <a:srgbClr val="FFC000"/>
              </a:buClr>
              <a:defRPr>
                <a:latin typeface="Helvetica" pitchFamily="2" charset="0"/>
              </a:defRPr>
            </a:lvl1pPr>
            <a:lvl2pPr>
              <a:buClr>
                <a:srgbClr val="FFC000"/>
              </a:buClr>
              <a:defRPr>
                <a:latin typeface="Helvetica" pitchFamily="2" charset="0"/>
              </a:defRPr>
            </a:lvl2pPr>
            <a:lvl3pPr>
              <a:buClr>
                <a:srgbClr val="FFC000"/>
              </a:buClr>
              <a:defRPr>
                <a:latin typeface="Helvetica" pitchFamily="2" charset="0"/>
              </a:defRPr>
            </a:lvl3pPr>
            <a:lvl4pPr>
              <a:buClr>
                <a:srgbClr val="FFC000"/>
              </a:buClr>
              <a:defRPr>
                <a:latin typeface="Helvetica" pitchFamily="2" charset="0"/>
              </a:defRPr>
            </a:lvl4pPr>
            <a:lvl5pPr>
              <a:buClr>
                <a:srgbClr val="FFC000"/>
              </a:buClr>
              <a:defRPr>
                <a:latin typeface="Helvetica" pitchFamily="2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22992-F4E6-4B8E-8ECA-EB2A74B4A44D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1DA20-7BA0-49D4-9D26-2C570593CB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11510"/>
            <a:ext cx="7067128" cy="78524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FFC000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91968" y="1203598"/>
            <a:ext cx="8207375" cy="3384550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A9D49-2BE3-4F4A-84EB-3E02AF01186F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E5901C29-6C67-48E6-A338-349DDF8B221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C7122-5244-4416-9112-98137900196D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8A857-8560-454A-8D0E-AD91B0A16F3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11510"/>
            <a:ext cx="7067128" cy="78524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BBA00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buClr>
                <a:srgbClr val="FFC000"/>
              </a:buClr>
              <a:defRPr sz="2800">
                <a:latin typeface="Helvetica" pitchFamily="2" charset="0"/>
              </a:defRPr>
            </a:lvl1pPr>
            <a:lvl2pPr>
              <a:buClr>
                <a:srgbClr val="FFC000"/>
              </a:buClr>
              <a:defRPr sz="2400">
                <a:latin typeface="Helvetica" pitchFamily="2" charset="0"/>
              </a:defRPr>
            </a:lvl2pPr>
            <a:lvl3pPr>
              <a:buClr>
                <a:srgbClr val="FFC000"/>
              </a:buClr>
              <a:defRPr sz="2000">
                <a:latin typeface="Helvetica" pitchFamily="2" charset="0"/>
              </a:defRPr>
            </a:lvl3pPr>
            <a:lvl4pPr>
              <a:buClr>
                <a:srgbClr val="FFC000"/>
              </a:buClr>
              <a:defRPr sz="1800">
                <a:latin typeface="Helvetica" pitchFamily="2" charset="0"/>
              </a:defRPr>
            </a:lvl4pPr>
            <a:lvl5pPr>
              <a:buClr>
                <a:srgbClr val="FFC000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buClr>
                <a:srgbClr val="FFC000"/>
              </a:buClr>
              <a:defRPr sz="2800">
                <a:latin typeface="Helvetica" pitchFamily="2" charset="0"/>
              </a:defRPr>
            </a:lvl1pPr>
            <a:lvl2pPr>
              <a:buClr>
                <a:srgbClr val="FFC000"/>
              </a:buClr>
              <a:defRPr sz="2400">
                <a:latin typeface="Helvetica" pitchFamily="2" charset="0"/>
              </a:defRPr>
            </a:lvl2pPr>
            <a:lvl3pPr>
              <a:buClr>
                <a:srgbClr val="FFC000"/>
              </a:buClr>
              <a:defRPr sz="2000">
                <a:latin typeface="Helvetica" pitchFamily="2" charset="0"/>
              </a:defRPr>
            </a:lvl3pPr>
            <a:lvl4pPr>
              <a:buClr>
                <a:srgbClr val="FFC000"/>
              </a:buClr>
              <a:defRPr sz="1800">
                <a:latin typeface="Helvetica" pitchFamily="2" charset="0"/>
              </a:defRPr>
            </a:lvl4pPr>
            <a:lvl5pPr>
              <a:buClr>
                <a:srgbClr val="FFC000"/>
              </a:buClr>
              <a:defRPr sz="1800">
                <a:latin typeface="Helvetica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C627-633F-4081-A9A8-078EB6469553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9254C-3575-4357-A21E-316566A2EFE3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11509"/>
            <a:ext cx="7067128" cy="720081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BBA00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buClr>
                <a:srgbClr val="FFC000"/>
              </a:buClr>
              <a:defRPr sz="2400">
                <a:latin typeface="Helvetica" pitchFamily="2" charset="0"/>
              </a:defRPr>
            </a:lvl1pPr>
            <a:lvl2pPr>
              <a:buClr>
                <a:srgbClr val="FFC000"/>
              </a:buClr>
              <a:defRPr sz="2000">
                <a:latin typeface="Helvetica" pitchFamily="2" charset="0"/>
              </a:defRPr>
            </a:lvl2pPr>
            <a:lvl3pPr>
              <a:buClr>
                <a:srgbClr val="FFC000"/>
              </a:buClr>
              <a:defRPr sz="1800">
                <a:latin typeface="Helvetica" pitchFamily="2" charset="0"/>
              </a:defRPr>
            </a:lvl3pPr>
            <a:lvl4pPr>
              <a:buClr>
                <a:srgbClr val="FFC000"/>
              </a:buClr>
              <a:defRPr sz="1600">
                <a:latin typeface="Helvetica" pitchFamily="2" charset="0"/>
              </a:defRPr>
            </a:lvl4pPr>
            <a:lvl5pPr>
              <a:buClr>
                <a:srgbClr val="FFC000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buClr>
                <a:srgbClr val="FFC000"/>
              </a:buClr>
              <a:defRPr sz="2400">
                <a:latin typeface="Helvetica" pitchFamily="2" charset="0"/>
              </a:defRPr>
            </a:lvl1pPr>
            <a:lvl2pPr>
              <a:buClr>
                <a:srgbClr val="FFC000"/>
              </a:buClr>
              <a:defRPr sz="2000">
                <a:latin typeface="Helvetica" pitchFamily="2" charset="0"/>
              </a:defRPr>
            </a:lvl2pPr>
            <a:lvl3pPr>
              <a:buClr>
                <a:srgbClr val="FFC000"/>
              </a:buClr>
              <a:defRPr sz="1800">
                <a:latin typeface="Helvetica" pitchFamily="2" charset="0"/>
              </a:defRPr>
            </a:lvl3pPr>
            <a:lvl4pPr>
              <a:buClr>
                <a:srgbClr val="FFC000"/>
              </a:buClr>
              <a:defRPr sz="1600">
                <a:latin typeface="Helvetica" pitchFamily="2" charset="0"/>
              </a:defRPr>
            </a:lvl4pPr>
            <a:lvl5pPr>
              <a:buClr>
                <a:srgbClr val="FFC000"/>
              </a:buClr>
              <a:defRPr sz="1600">
                <a:latin typeface="Helvetica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BBA7-0BFC-4AEA-B702-092AFC75F0FA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CCA52-541E-47B7-857A-290E91D50E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411510"/>
            <a:ext cx="7067128" cy="7200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62018-C9BA-4D31-AC92-20C3B2301F60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4F8D2-84BB-4A25-AB2E-AB864CB8745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E323-B634-436D-BDEF-496C630C43DE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15CFF-C2CA-43C6-A4A8-F7B47173CCE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51920" y="699542"/>
            <a:ext cx="4834880" cy="3895087"/>
          </a:xfrm>
        </p:spPr>
        <p:txBody>
          <a:bodyPr/>
          <a:lstStyle>
            <a:lvl1pPr>
              <a:buClr>
                <a:srgbClr val="FFC000"/>
              </a:buClr>
              <a:defRPr sz="3200">
                <a:solidFill>
                  <a:schemeClr val="bg1"/>
                </a:solidFill>
              </a:defRPr>
            </a:lvl1pPr>
            <a:lvl2pPr>
              <a:buClr>
                <a:srgbClr val="FFC000"/>
              </a:buClr>
              <a:defRPr sz="2800">
                <a:solidFill>
                  <a:schemeClr val="bg1"/>
                </a:solidFill>
              </a:defRPr>
            </a:lvl2pPr>
            <a:lvl3pPr>
              <a:buClr>
                <a:srgbClr val="FFC000"/>
              </a:buClr>
              <a:defRPr sz="2400">
                <a:solidFill>
                  <a:schemeClr val="bg1"/>
                </a:solidFill>
              </a:defRPr>
            </a:lvl3pPr>
            <a:lvl4pPr>
              <a:buClr>
                <a:srgbClr val="FFC000"/>
              </a:buClr>
              <a:defRPr sz="2000">
                <a:solidFill>
                  <a:schemeClr val="bg1"/>
                </a:solidFill>
              </a:defRPr>
            </a:lvl4pPr>
            <a:lvl5pPr>
              <a:buClr>
                <a:srgbClr val="FFC000"/>
              </a:buCl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EE4F-8BCA-4C37-B17B-78C55C6F8988}" type="datetimeFigureOut">
              <a:rPr lang="cs-CZ"/>
              <a:pPr>
                <a:defRPr/>
              </a:pPr>
              <a:t>7.11.2017</a:t>
            </a:fld>
            <a:endParaRPr lang="cs-CZ"/>
          </a:p>
        </p:txBody>
      </p:sp>
      <p:sp>
        <p:nvSpPr>
          <p:cNvPr id="5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E08AA-B45C-4857-AC8B-A985C89B002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>
                <a:latin typeface="Helvetica" pitchFamily="2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11510"/>
            <a:ext cx="5486400" cy="3134171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Helvetica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Helvetica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F779-F2B0-498D-9864-AF77F99970FF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68D55F-2559-4BDA-BC3A-E0D25D96297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331913" y="411163"/>
            <a:ext cx="7354887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5138" y="123825"/>
            <a:ext cx="2133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fld id="{1C89B676-AE93-4190-873D-EF41C7D35888}" type="datetimeFigureOut">
              <a:rPr lang="cs-CZ"/>
              <a:pPr>
                <a:defRPr/>
              </a:pPr>
              <a:t>7.11.2017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32138" y="123825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cs typeface="Helvetica" pitchFamily="2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61138" y="123825"/>
            <a:ext cx="2133600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Helvetica" pitchFamily="34" charset="0"/>
              </a:defRPr>
            </a:lvl1pPr>
          </a:lstStyle>
          <a:p>
            <a:fld id="{D8372E7F-B105-42BE-BD64-66B09ECDBD9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802" r:id="rId8"/>
    <p:sldLayoutId id="2147483798" r:id="rId9"/>
    <p:sldLayoutId id="2147483799" r:id="rId10"/>
    <p:sldLayoutId id="214748380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BBA00"/>
          </a:solidFill>
          <a:latin typeface="Helvetica" pitchFamily="2" charset="0"/>
          <a:ea typeface="+mj-ea"/>
          <a:cs typeface="Helvetica" pitchFamily="2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FBBA00"/>
          </a:solidFill>
          <a:latin typeface="Helvetica" panose="020B0604020202020204" pitchFamily="34" charset="0"/>
          <a:cs typeface="Helvetica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BBA00"/>
        </a:buClr>
        <a:buFont typeface="Arial" charset="0"/>
        <a:buChar char="•"/>
        <a:defRPr sz="32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BBA00"/>
        </a:buClr>
        <a:buFont typeface="Arial" charset="0"/>
        <a:buChar char="–"/>
        <a:defRPr sz="28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BBA00"/>
        </a:buClr>
        <a:buFont typeface="Arial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BBA00"/>
        </a:buClr>
        <a:buFont typeface="Arial" charset="0"/>
        <a:buChar char="–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BBA00"/>
        </a:buClr>
        <a:buFont typeface="Arial" charset="0"/>
        <a:buChar char="»"/>
        <a:defRPr sz="2000" kern="1200">
          <a:solidFill>
            <a:schemeClr val="tx1"/>
          </a:solidFill>
          <a:latin typeface="Helvetica" pitchFamily="2" charset="0"/>
          <a:ea typeface="+mn-ea"/>
          <a:cs typeface="Helvetica" pitchFamily="2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housingfirstguide.eu/website/wpcontent/uploads/2016/06/HFG_full_Digital.pdf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ocialnibydleni.org/bydlenipredevsim/rapid-re-housing-brn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mr.cz/getmedia/c73c2300-eb55-4274-9a38-da1d1e89cd45/Socialni-bydleni-v-EU.pdf" TargetMode="External"/><Relationship Id="rId2" Type="http://schemas.openxmlformats.org/officeDocument/2006/relationships/hyperlink" Target="http://housingfirstguide.eu/website/wp-content/uploads/2016/06/HFG_full_Digital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ousingfirstguide.eu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ocialnibydleni.org/bydlenipredevsim/z%C3%A1kladn%C3%AD-principy" TargetMode="External"/><Relationship Id="rId2" Type="http://schemas.openxmlformats.org/officeDocument/2006/relationships/hyperlink" Target="https://sites.google.com/socialnibydleni.org/bydlenipredevsim/rapid-re-housing-brno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>
          <a:xfrm>
            <a:off x="755650" y="2284413"/>
            <a:ext cx="7772400" cy="6873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2700" dirty="0" smtClean="0"/>
              <a:t>Příklady projektů sociálního bydlení v zahraničí a v České republice</a:t>
            </a:r>
            <a:endParaRPr lang="en-US" altLang="cs-CZ" sz="27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 rot="10800000" flipV="1">
            <a:off x="1403350" y="3579813"/>
            <a:ext cx="6400800" cy="72072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dirty="0" smtClean="0"/>
              <a:t>Současné výzvy a trendy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2500" smtClean="0"/>
              <a:t>Regionální seminář (Jihlava):  7.11.2017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400" b="1" u="sng" smtClean="0">
                <a:latin typeface="Helvetica" pitchFamily="34" charset="0"/>
                <a:cs typeface="Helvetica" pitchFamily="34" charset="0"/>
              </a:rPr>
              <a:t>Příklady – sociálního bydlení ve vybraných evropských zemích – Velká Británie (2)</a:t>
            </a:r>
            <a:endParaRPr lang="cs-CZ" sz="240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b="1" i="1" dirty="0"/>
              <a:t>Bytové asociace začaly hrát klíčovou roli v poskytování sociálního bydlení. </a:t>
            </a:r>
            <a:r>
              <a:rPr lang="cs-CZ" sz="1800" dirty="0"/>
              <a:t>Tato centrální úloha byla podpořena vládou konzervativců a snahou Margaret Thatcherové o „</a:t>
            </a:r>
            <a:r>
              <a:rPr lang="cs-CZ" sz="1800" b="1" dirty="0"/>
              <a:t>demunicipalizaci“ sociálního bydlení</a:t>
            </a:r>
            <a:r>
              <a:rPr lang="cs-CZ" sz="1800" dirty="0"/>
              <a:t>, které bylo převáděno na stávající bytové asociace</a:t>
            </a:r>
            <a:r>
              <a:rPr lang="cs-CZ" sz="1800" dirty="0" smtClean="0"/>
              <a:t>.</a:t>
            </a:r>
          </a:p>
          <a:p>
            <a:pPr algn="just">
              <a:defRPr/>
            </a:pPr>
            <a:r>
              <a:rPr lang="cs-CZ" sz="1800" dirty="0"/>
              <a:t>Po roce 1997 dochází k další vlně rozvoje bytových asociací, zejména díky akceleraci převodu obecního bytového fondu do tohoto sektoru a rozšíření bytových asociací do městských částí s menším bytovým fondem.</a:t>
            </a:r>
          </a:p>
          <a:p>
            <a:pPr algn="just">
              <a:defRPr/>
            </a:pPr>
            <a:r>
              <a:rPr lang="cs-CZ" sz="1800" dirty="0"/>
              <a:t>V roce 2000 byly vládou přijaty </a:t>
            </a:r>
            <a:r>
              <a:rPr lang="cs-CZ" sz="1800" b="1" i="1" dirty="0"/>
              <a:t>„Standardy důstojného bydlení</a:t>
            </a:r>
            <a:r>
              <a:rPr lang="cs-CZ" sz="1800" b="1" i="1" dirty="0" smtClean="0"/>
              <a:t>“, </a:t>
            </a:r>
            <a:r>
              <a:rPr lang="cs-CZ" sz="1800" dirty="0"/>
              <a:t>které jsou závazné pro všechny poskytovatele sociálního bydlení</a:t>
            </a:r>
            <a:r>
              <a:rPr lang="cs-CZ" sz="1800" dirty="0" smtClean="0"/>
              <a:t>.</a:t>
            </a:r>
          </a:p>
          <a:p>
            <a:pPr algn="just">
              <a:defRPr/>
            </a:pPr>
            <a:r>
              <a:rPr lang="cs-CZ" sz="1800" dirty="0"/>
              <a:t>Přístup k sociálnímu bydlení je domácnostem bez domova umožněn v případě, že jsou uznány jako „oficiálně“ bez domova.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400" b="1" u="sng" smtClean="0">
                <a:latin typeface="Helvetica" pitchFamily="34" charset="0"/>
                <a:cs typeface="Helvetica" pitchFamily="34" charset="0"/>
              </a:rPr>
              <a:t>Příklady – sociálního bydlení ve vybraných evropských zemích – Velká Británie (3)</a:t>
            </a:r>
            <a:endParaRPr lang="cs-CZ" sz="240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dirty="0"/>
              <a:t>Výzvou se stal “</a:t>
            </a:r>
            <a:r>
              <a:rPr lang="cs-CZ" sz="1800" b="1" i="1" dirty="0" err="1"/>
              <a:t>Localism</a:t>
            </a:r>
            <a:r>
              <a:rPr lang="cs-CZ" sz="1800" b="1" i="1" dirty="0"/>
              <a:t> </a:t>
            </a:r>
            <a:r>
              <a:rPr lang="cs-CZ" sz="1800" b="1" i="1" dirty="0" err="1"/>
              <a:t>Act</a:t>
            </a:r>
            <a:r>
              <a:rPr lang="cs-CZ" sz="1800" b="1" i="1" dirty="0"/>
              <a:t> 2011“. </a:t>
            </a:r>
            <a:r>
              <a:rPr lang="cs-CZ" sz="1800" dirty="0"/>
              <a:t>Od roku 2012 má signifikantní </a:t>
            </a:r>
            <a:r>
              <a:rPr lang="cs-CZ" sz="1800" b="1" i="1" dirty="0"/>
              <a:t>dopady na způsob, jakým obce mohou nakládat s žádostmi o sociální bydlení</a:t>
            </a:r>
            <a:r>
              <a:rPr lang="cs-CZ" sz="1800" dirty="0"/>
              <a:t> a o uznání statutu oficiálního bezdomovectví. </a:t>
            </a:r>
          </a:p>
          <a:p>
            <a:pPr algn="just">
              <a:defRPr/>
            </a:pPr>
            <a:r>
              <a:rPr lang="cs-CZ" sz="1800" dirty="0"/>
              <a:t>Do té doby obce dostávaly svým povinnostem zajistit bytové potřeby svých občanů tím, že domácnostem v bytové nouzi bylo nabídnuto odpovídající sociální bydlení nebo bydlení u soukromých pronajímatelů (pokud domácnosti souhlasily). </a:t>
            </a:r>
            <a:r>
              <a:rPr lang="cs-CZ" sz="1800" b="1" i="1" dirty="0"/>
              <a:t>Nově mohou obce nabízet bydlení v soukromém sektoru bez souhlasu domácností</a:t>
            </a:r>
            <a:r>
              <a:rPr lang="cs-CZ" sz="1800" b="1" i="1" dirty="0" smtClean="0"/>
              <a:t>.</a:t>
            </a:r>
            <a:endParaRPr lang="cs-CZ" sz="1800" dirty="0" smtClean="0"/>
          </a:p>
          <a:p>
            <a:pPr algn="just">
              <a:defRPr/>
            </a:pPr>
            <a:r>
              <a:rPr lang="cs-CZ" sz="1800" dirty="0"/>
              <a:t>Ve Velké Británii se ve stále větší míře uplatňuje přístup „Bydlení především“ (</a:t>
            </a:r>
            <a:r>
              <a:rPr lang="cs-CZ" sz="1800" dirty="0" err="1"/>
              <a:t>Briggs</a:t>
            </a:r>
            <a:r>
              <a:rPr lang="cs-CZ" sz="1800" dirty="0"/>
              <a:t>, 2014). „Bydlení především“ staví na zcela jiném přístupu k bydlení než klasický vícestupňový model podporovaného bydlení.</a:t>
            </a:r>
          </a:p>
          <a:p>
            <a:pPr algn="just">
              <a:defRPr/>
            </a:pPr>
            <a:endParaRPr lang="cs-CZ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/>
          <a:lstStyle/>
          <a:p>
            <a:r>
              <a:rPr lang="cs-CZ" altLang="cs-CZ" sz="2400" b="1" smtClean="0">
                <a:latin typeface="Helvetica" pitchFamily="34" charset="0"/>
                <a:cs typeface="Helvetica" pitchFamily="34" charset="0"/>
              </a:rPr>
              <a:t>Projekt „Bydlení především v Evropě“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dirty="0" err="1"/>
              <a:t>Busch-Geertsema</a:t>
            </a:r>
            <a:r>
              <a:rPr lang="cs-CZ" sz="1800" dirty="0"/>
              <a:t> (2013) popisuje projekt </a:t>
            </a:r>
            <a:r>
              <a:rPr lang="cs-CZ" sz="1800" b="1" i="1" dirty="0"/>
              <a:t>„Bydlení především v Evropě“ </a:t>
            </a:r>
            <a:r>
              <a:rPr lang="cs-CZ" sz="1800" b="1" dirty="0"/>
              <a:t>pilotovaný v deseti evropských městech v letech 2011 – 2013. </a:t>
            </a:r>
            <a:r>
              <a:rPr lang="cs-CZ" sz="1800" dirty="0"/>
              <a:t>Za zásadní byla považována rychlá alokace stálého bydlení s poskytováním doprovodných sociálních služeb, především case managementu</a:t>
            </a:r>
            <a:r>
              <a:rPr lang="cs-CZ" sz="1800" dirty="0" smtClean="0"/>
              <a:t>.</a:t>
            </a:r>
          </a:p>
          <a:p>
            <a:pPr algn="just">
              <a:defRPr/>
            </a:pPr>
            <a:r>
              <a:rPr lang="cs-CZ" sz="1800" dirty="0"/>
              <a:t>Z evaluace tohoto projektu vyplynulo, že </a:t>
            </a:r>
            <a:r>
              <a:rPr lang="cs-CZ" sz="1800" b="1" dirty="0"/>
              <a:t>nájemní bydlení v bytech si bylo </a:t>
            </a:r>
            <a:r>
              <a:rPr lang="cs-CZ" sz="1800" b="1" dirty="0" smtClean="0"/>
              <a:t>schopno s </a:t>
            </a:r>
            <a:r>
              <a:rPr lang="cs-CZ" sz="1800" b="1" dirty="0"/>
              <a:t>patřičnou podporou dlouhodobě udržet 87,9% uživatelů programů. </a:t>
            </a:r>
            <a:r>
              <a:rPr lang="cs-CZ" sz="1800" dirty="0"/>
              <a:t>Ve </a:t>
            </a:r>
            <a:r>
              <a:rPr lang="cs-CZ" sz="1800" dirty="0" smtClean="0"/>
              <a:t>všech evropských </a:t>
            </a:r>
            <a:r>
              <a:rPr lang="cs-CZ" sz="1800" dirty="0"/>
              <a:t>městech se pracovalo s lidmi dlouhodobě žijícími na ulici s </a:t>
            </a:r>
            <a:r>
              <a:rPr lang="cs-CZ" sz="1800" dirty="0" smtClean="0"/>
              <a:t>duševním onemocněním</a:t>
            </a:r>
            <a:r>
              <a:rPr lang="cs-CZ" sz="1800" dirty="0"/>
              <a:t>, často také v kombinaci se závislostí na návykových látkách (</a:t>
            </a:r>
            <a:r>
              <a:rPr lang="cs-CZ" sz="1800" dirty="0" err="1" smtClean="0"/>
              <a:t>Busch</a:t>
            </a:r>
            <a:r>
              <a:rPr lang="cs-CZ" sz="1800" dirty="0" smtClean="0"/>
              <a:t>- </a:t>
            </a:r>
            <a:r>
              <a:rPr lang="cs-CZ" sz="1800" dirty="0" err="1" smtClean="0"/>
              <a:t>Geertsema</a:t>
            </a:r>
            <a:r>
              <a:rPr lang="cs-CZ" sz="1800" dirty="0"/>
              <a:t>, 2013</a:t>
            </a:r>
            <a:r>
              <a:rPr lang="cs-CZ" sz="1800" dirty="0" smtClean="0"/>
              <a:t>).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/>
          <a:lstStyle/>
          <a:p>
            <a:r>
              <a:rPr lang="cs-CZ" altLang="cs-CZ" sz="2400" b="1" smtClean="0">
                <a:latin typeface="Helvetica" pitchFamily="34" charset="0"/>
                <a:cs typeface="Helvetica" pitchFamily="34" charset="0"/>
              </a:rPr>
              <a:t>Projekt „Bydlení především v Evropě“ (2)</a:t>
            </a:r>
            <a:endParaRPr lang="cs-CZ" altLang="cs-CZ" sz="2400" smtClean="0">
              <a:latin typeface="Helvetica" pitchFamily="34" charset="0"/>
              <a:cs typeface="Helvetica" pitchFamily="34" charset="0"/>
            </a:endParaRPr>
          </a:p>
        </p:txBody>
      </p:sp>
      <p:pic>
        <p:nvPicPr>
          <p:cNvPr id="16387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98600" y="1203325"/>
            <a:ext cx="6194425" cy="3384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20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dirty="0"/>
              <a:t/>
            </a:r>
            <a:br>
              <a:rPr lang="cs-CZ" dirty="0"/>
            </a:br>
            <a:endParaRPr lang="cs-CZ" altLang="cs-CZ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7411" name="Zástupný symbol pro obsah 1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131888"/>
            <a:ext cx="2098675" cy="2957512"/>
          </a:xfrm>
        </p:spPr>
      </p:pic>
      <p:sp>
        <p:nvSpPr>
          <p:cNvPr id="17412" name="Zástupný symbol pro obsah 4"/>
          <p:cNvSpPr>
            <a:spLocks noGrp="1"/>
          </p:cNvSpPr>
          <p:nvPr>
            <p:ph sz="quarter" idx="4"/>
          </p:nvPr>
        </p:nvSpPr>
        <p:spPr>
          <a:xfrm>
            <a:off x="4284663" y="1492250"/>
            <a:ext cx="4041775" cy="26701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sz="1800" smtClean="0">
                <a:latin typeface="Helvetica" pitchFamily="34" charset="0"/>
                <a:cs typeface="Helvetica" pitchFamily="34" charset="0"/>
              </a:rPr>
              <a:t>PLEACE, Nicholas. </a:t>
            </a:r>
            <a:r>
              <a:rPr lang="cs-CZ" altLang="cs-CZ" sz="1800" i="1" smtClean="0">
                <a:latin typeface="Helvetica" pitchFamily="34" charset="0"/>
                <a:cs typeface="Helvetica" pitchFamily="34" charset="0"/>
              </a:rPr>
              <a:t>Housing First Guide. Europe. </a:t>
            </a:r>
            <a:r>
              <a:rPr lang="cs-CZ" altLang="cs-CZ" sz="1800" smtClean="0">
                <a:latin typeface="Helvetica" pitchFamily="34" charset="0"/>
                <a:cs typeface="Helvetica" pitchFamily="34" charset="0"/>
              </a:rPr>
              <a:t>Brussels: FEANTSA, 2016. 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sz="1800" smtClean="0">
                <a:latin typeface="Helvetica" pitchFamily="34" charset="0"/>
                <a:cs typeface="Helvetica" pitchFamily="34" charset="0"/>
              </a:rPr>
              <a:t>Dostupné na: </a:t>
            </a:r>
            <a:r>
              <a:rPr lang="cs-CZ" altLang="cs-CZ" sz="1800" u="sng" smtClean="0">
                <a:latin typeface="Helvetica" pitchFamily="34" charset="0"/>
                <a:cs typeface="Helvetica" pitchFamily="34" charset="0"/>
                <a:hlinkClick r:id="rId3"/>
              </a:rPr>
              <a:t>http://housingfirstguide.eu/website/wpcontent/uploads/2016/06/HFG_full_Digital.pdf</a:t>
            </a:r>
            <a:endParaRPr lang="cs-CZ" altLang="cs-CZ" sz="1800" smtClean="0">
              <a:latin typeface="Helvetica" pitchFamily="34" charset="0"/>
              <a:cs typeface="Helvetica" pitchFamily="34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cs-CZ" altLang="cs-CZ" sz="180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413" name="Nadpis 1"/>
          <p:cNvSpPr txBox="1">
            <a:spLocks/>
          </p:cNvSpPr>
          <p:nvPr/>
        </p:nvSpPr>
        <p:spPr bwMode="auto">
          <a:xfrm>
            <a:off x="1619250" y="411163"/>
            <a:ext cx="70675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cs-CZ" altLang="cs-CZ" sz="3600">
                <a:solidFill>
                  <a:srgbClr val="FBBA00"/>
                </a:solidFill>
                <a:cs typeface="Helvetica" pitchFamily="34" charset="0"/>
              </a:rPr>
              <a:t>Housing first in Europe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20725"/>
          </a:xfrm>
        </p:spPr>
        <p:txBody>
          <a:bodyPr/>
          <a:lstStyle/>
          <a:p>
            <a:r>
              <a:rPr lang="cs-CZ" altLang="cs-CZ" smtClean="0">
                <a:latin typeface="Helvetica" pitchFamily="34" charset="0"/>
                <a:cs typeface="Helvetica" pitchFamily="34" charset="0"/>
              </a:rPr>
              <a:t>Housing first in Europe</a:t>
            </a:r>
          </a:p>
        </p:txBody>
      </p:sp>
      <p:pic>
        <p:nvPicPr>
          <p:cNvPr id="18435" name="Zástupný symbol pro obsah 2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9338" y="1531938"/>
            <a:ext cx="2876550" cy="2847975"/>
          </a:xfrm>
        </p:spPr>
      </p:pic>
      <p:pic>
        <p:nvPicPr>
          <p:cNvPr id="18436" name="Zástupný symbol pro obsah 3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56100" y="1851025"/>
            <a:ext cx="4041775" cy="2219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1631950" y="484188"/>
            <a:ext cx="7067550" cy="5746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dirty="0" smtClean="0">
                <a:latin typeface="Helvetica" pitchFamily="34" charset="0"/>
                <a:cs typeface="Helvetica" pitchFamily="34" charset="0"/>
              </a:rPr>
              <a:t>Realizace prostupného systému sociálního bydlení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 smtClean="0"/>
              <a:t>V podmínkách České republiky </a:t>
            </a:r>
            <a:r>
              <a:rPr lang="cs-CZ" sz="1800" dirty="0" smtClean="0"/>
              <a:t>se při řešení bytové nouze osob/domácností </a:t>
            </a:r>
            <a:r>
              <a:rPr lang="cs-CZ" sz="1800" b="1" dirty="0" smtClean="0"/>
              <a:t>především vyžívá prostupný systém sociálního bydlení</a:t>
            </a:r>
            <a:r>
              <a:rPr lang="cs-CZ" sz="1800" dirty="0" smtClean="0"/>
              <a:t>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 smtClean="0"/>
              <a:t>V roce 2014</a:t>
            </a:r>
            <a:r>
              <a:rPr lang="cs-CZ" sz="1800" dirty="0" smtClean="0"/>
              <a:t> autoři Snopek, J</a:t>
            </a:r>
            <a:r>
              <a:rPr lang="en-US" sz="1800" dirty="0" smtClean="0"/>
              <a:t>; </a:t>
            </a:r>
            <a:r>
              <a:rPr lang="cs-CZ" sz="1800" dirty="0" smtClean="0"/>
              <a:t>Matoušek, R. zpracovali: </a:t>
            </a:r>
            <a:r>
              <a:rPr lang="cs-CZ" sz="1800" b="1" i="1" dirty="0" smtClean="0"/>
              <a:t>Metodiku prostupného bydlení. </a:t>
            </a:r>
            <a:r>
              <a:rPr lang="cs-CZ" sz="1800" dirty="0" smtClean="0"/>
              <a:t>Ve stejném roce byl autory Sládkem, J</a:t>
            </a:r>
            <a:r>
              <a:rPr lang="en-US" sz="1800" dirty="0" smtClean="0"/>
              <a:t>; </a:t>
            </a:r>
            <a:r>
              <a:rPr lang="cs-CZ" sz="1800" dirty="0" smtClean="0"/>
              <a:t>Snopkem, J. zpracován </a:t>
            </a:r>
            <a:r>
              <a:rPr lang="cs-CZ" sz="1800" b="1" i="1" dirty="0" smtClean="0"/>
              <a:t>Manuál dobrých praxí prostupného bydlení. </a:t>
            </a:r>
            <a:endParaRPr lang="cs-CZ" sz="18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dirty="0" smtClean="0"/>
              <a:t>Podle autorů Kocmana, Klepala (2016) je ale p</a:t>
            </a:r>
            <a:r>
              <a:rPr lang="cs-CZ" altLang="cs-CZ" sz="1800" dirty="0" smtClean="0">
                <a:sym typeface="Helvetica" charset="0"/>
              </a:rPr>
              <a:t>rostupné </a:t>
            </a:r>
            <a:r>
              <a:rPr lang="cs-CZ" altLang="cs-CZ" sz="1800" dirty="0">
                <a:sym typeface="Helvetica" charset="0"/>
              </a:rPr>
              <a:t>bydlení v ČR je schopno pracovat s maximálně 20%  lidí. </a:t>
            </a:r>
            <a:r>
              <a:rPr lang="cs-CZ" altLang="cs-CZ" sz="1800" dirty="0" smtClean="0">
                <a:sym typeface="Helvetica" charset="0"/>
              </a:rPr>
              <a:t>Je nutné hledat řešení</a:t>
            </a:r>
            <a:r>
              <a:rPr lang="cs-CZ" altLang="cs-CZ" sz="1800" dirty="0">
                <a:sym typeface="Helvetica" charset="0"/>
              </a:rPr>
              <a:t>, které  bude fungovat i pro zbývajících 80</a:t>
            </a:r>
            <a:r>
              <a:rPr lang="cs-CZ" altLang="cs-CZ" sz="1800" dirty="0" smtClean="0">
                <a:sym typeface="Helvetica" charset="0"/>
              </a:rPr>
              <a:t>% osob v bytové nouzi.  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1800" dirty="0" smtClean="0">
                <a:sym typeface="Helvetica" charset="0"/>
              </a:rPr>
              <a:t>V ČR prostupné bydlení např. nabízí organizace: Slezská Diakonie, </a:t>
            </a:r>
            <a:r>
              <a:rPr lang="cs-CZ" altLang="cs-CZ" sz="1800" dirty="0" err="1" smtClean="0">
                <a:sym typeface="Helvetica" charset="0"/>
              </a:rPr>
              <a:t>Women</a:t>
            </a:r>
            <a:r>
              <a:rPr lang="cs-CZ" altLang="cs-CZ" sz="1800" dirty="0" smtClean="0">
                <a:sym typeface="Helvetica" charset="0"/>
              </a:rPr>
              <a:t> for </a:t>
            </a:r>
            <a:r>
              <a:rPr lang="cs-CZ" altLang="cs-CZ" sz="1800" dirty="0" err="1" smtClean="0">
                <a:sym typeface="Helvetica" charset="0"/>
              </a:rPr>
              <a:t>Women</a:t>
            </a:r>
            <a:r>
              <a:rPr lang="cs-CZ" altLang="cs-CZ" sz="1800" dirty="0" smtClean="0">
                <a:sym typeface="Helvetica" charset="0"/>
              </a:rPr>
              <a:t>, o.p.s., CENTROM, </a:t>
            </a:r>
            <a:r>
              <a:rPr lang="cs-CZ" altLang="cs-CZ" sz="1800" dirty="0" err="1" smtClean="0">
                <a:sym typeface="Helvetica" charset="0"/>
              </a:rPr>
              <a:t>z.s</a:t>
            </a:r>
            <a:r>
              <a:rPr lang="cs-CZ" altLang="cs-CZ" sz="1800" dirty="0" smtClean="0">
                <a:sym typeface="Helvetica" charset="0"/>
              </a:rPr>
              <a:t>., spolek ESTER, Armáda Spásy, aj.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endParaRPr lang="cs-CZ" altLang="cs-CZ" sz="1800" dirty="0" smtClean="0">
              <a:sym typeface="Helvetica" charset="0"/>
            </a:endParaRP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endParaRPr lang="cs-CZ" altLang="cs-CZ" sz="1800" dirty="0">
              <a:sym typeface="Helvetica" charset="0"/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1547813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400" b="1" dirty="0" smtClean="0">
                <a:latin typeface="Helvetica" pitchFamily="34" charset="0"/>
                <a:cs typeface="Helvetica" pitchFamily="34" charset="0"/>
              </a:rPr>
              <a:t>Zavádění Housing First „Bydlení především“ v podmínkách České republiky ? (1)</a:t>
            </a:r>
            <a:endParaRPr lang="cs-CZ" sz="24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529013"/>
          </a:xfrm>
        </p:spPr>
        <p:txBody>
          <a:bodyPr/>
          <a:lstStyle/>
          <a:p>
            <a:pPr>
              <a:defRPr/>
            </a:pPr>
            <a:r>
              <a:rPr lang="cs-CZ" sz="2000" b="1" dirty="0" smtClean="0"/>
              <a:t>Projekt RAPID </a:t>
            </a:r>
            <a:r>
              <a:rPr lang="cs-CZ" sz="2000" b="1" dirty="0"/>
              <a:t>RE-HOUSING BRNO</a:t>
            </a:r>
            <a:endParaRPr lang="cs-CZ" sz="2000" dirty="0"/>
          </a:p>
          <a:p>
            <a:pPr algn="just">
              <a:defRPr/>
            </a:pPr>
            <a:r>
              <a:rPr lang="cs-CZ" sz="1800" dirty="0"/>
              <a:t>Město Brno, schválilo v rámci </a:t>
            </a:r>
            <a:r>
              <a:rPr lang="cs-CZ" sz="1800" i="1" dirty="0"/>
              <a:t>Strategie sociálního začleňování v roce 2016 i strategii pro ukončení bytové nouze rodin. </a:t>
            </a:r>
            <a:endParaRPr lang="cs-CZ" sz="1800" i="1" dirty="0" smtClean="0"/>
          </a:p>
          <a:p>
            <a:pPr algn="just">
              <a:defRPr/>
            </a:pPr>
            <a:r>
              <a:rPr lang="cs-CZ" sz="1800" dirty="0" smtClean="0"/>
              <a:t>Projekt </a:t>
            </a:r>
            <a:r>
              <a:rPr lang="cs-CZ" sz="1800" dirty="0"/>
              <a:t>se zaměřuje na pečlivé </a:t>
            </a:r>
            <a:r>
              <a:rPr lang="cs-CZ" sz="1800" b="1" i="1" dirty="0"/>
              <a:t>testování, zda je přístup bydlení především </a:t>
            </a:r>
            <a:r>
              <a:rPr lang="cs-CZ" sz="1800" b="1" i="1" dirty="0" smtClean="0"/>
              <a:t>vhodný </a:t>
            </a:r>
            <a:r>
              <a:rPr lang="cs-CZ" sz="1800" b="1" i="1" dirty="0"/>
              <a:t>k řešení bytové nouze rodin v České republice. </a:t>
            </a:r>
            <a:r>
              <a:rPr lang="cs-CZ" sz="1800" dirty="0" smtClean="0"/>
              <a:t>Bylo vyčleněno 50 bytů </a:t>
            </a:r>
            <a:r>
              <a:rPr lang="cs-CZ" sz="1800" dirty="0"/>
              <a:t>pro jeho experimentální ověření. </a:t>
            </a:r>
            <a:endParaRPr lang="cs-CZ" sz="1800" dirty="0" smtClean="0"/>
          </a:p>
          <a:p>
            <a:pPr algn="just">
              <a:defRPr/>
            </a:pPr>
            <a:r>
              <a:rPr lang="cs-CZ" sz="1800" b="1" i="1" dirty="0"/>
              <a:t>V dubnu 2016 proběhl v Brně registrační týden </a:t>
            </a:r>
            <a:r>
              <a:rPr lang="cs-CZ" sz="1800" dirty="0"/>
              <a:t>pro rodiny s dětmi v bytové nouzi, sečteno bylo celkem 421 rodin žijících v soukromých ubytovnách, azylových domech či v jiné formě bytové nouze. </a:t>
            </a:r>
            <a:endParaRPr lang="cs-CZ" sz="1800" dirty="0" smtClean="0"/>
          </a:p>
          <a:p>
            <a:pPr algn="just">
              <a:defRPr/>
            </a:pPr>
            <a:r>
              <a:rPr lang="cs-CZ" sz="1800" b="1" i="1" dirty="0"/>
              <a:t>Od září 2016 do května 2017 bylo 50 ze 421 rodin zařazeno do programu bydlení především náhodným výběrem </a:t>
            </a:r>
            <a:r>
              <a:rPr lang="cs-CZ" sz="1800" dirty="0"/>
              <a:t>v loterii sociální a zdravotní komise Rady města Brna.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400" b="1" dirty="0"/>
              <a:t>Zavádění Housing First „Bydlení především“ v podmínkách České republiky ? </a:t>
            </a:r>
            <a:r>
              <a:rPr lang="cs-CZ" sz="2400" b="1" dirty="0" smtClean="0"/>
              <a:t>(2)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dirty="0"/>
              <a:t>Na konci </a:t>
            </a:r>
            <a:r>
              <a:rPr lang="cs-CZ" sz="1800" dirty="0" smtClean="0"/>
              <a:t>12 měsíční </a:t>
            </a:r>
            <a:r>
              <a:rPr lang="cs-CZ" sz="1800" dirty="0"/>
              <a:t>lhůty bude zhodnocen dopad programu </a:t>
            </a:r>
            <a:r>
              <a:rPr lang="cs-CZ" sz="1800" i="1" dirty="0"/>
              <a:t>bydlení především</a:t>
            </a:r>
            <a:r>
              <a:rPr lang="cs-CZ" sz="1800" dirty="0"/>
              <a:t> na rodiny</a:t>
            </a:r>
            <a:r>
              <a:rPr lang="cs-CZ" sz="1800" dirty="0" smtClean="0"/>
              <a:t>.</a:t>
            </a:r>
          </a:p>
          <a:p>
            <a:pPr algn="just" fontAlgn="t">
              <a:defRPr/>
            </a:pPr>
            <a:r>
              <a:rPr lang="cs-CZ" sz="1800" dirty="0" smtClean="0"/>
              <a:t>Hlavní řešitel: Magistrát města Brna</a:t>
            </a:r>
          </a:p>
          <a:p>
            <a:pPr algn="just" fontAlgn="t">
              <a:defRPr/>
            </a:pPr>
            <a:r>
              <a:rPr lang="cs-CZ" sz="1800" dirty="0" smtClean="0"/>
              <a:t>Partneři</a:t>
            </a:r>
            <a:r>
              <a:rPr lang="cs-CZ" sz="1800" dirty="0"/>
              <a:t>: IQ Roma Servis, z. s.; Ostravská univerzita</a:t>
            </a:r>
          </a:p>
          <a:p>
            <a:pPr algn="just" fontAlgn="t">
              <a:defRPr/>
            </a:pPr>
            <a:r>
              <a:rPr lang="cs-CZ" sz="1800" dirty="0"/>
              <a:t>Další data budou dostupná v prosinci 2017, kdy bude uzavřeno dotazování po šesti měsících; dotazování po 12 měsících bude vyhodnoceno v létě 2018.</a:t>
            </a:r>
          </a:p>
          <a:p>
            <a:pPr algn="just" fontAlgn="t">
              <a:defRPr/>
            </a:pPr>
            <a:r>
              <a:rPr lang="cs-CZ" sz="1800" dirty="0"/>
              <a:t>První výsledky fokusních skupin (květen 2017) s rodinami, které jsou nastěhované od září 2016 ukazují, že příjemci v novém bydlení nacházejí své místo a soukromí. Také nalézají bezpečnost, klid a stálost. </a:t>
            </a:r>
          </a:p>
          <a:p>
            <a:pPr algn="just">
              <a:defRPr/>
            </a:pPr>
            <a:r>
              <a:rPr lang="cs-CZ" sz="1800" dirty="0" err="1" smtClean="0"/>
              <a:t>Zdroj:</a:t>
            </a:r>
            <a:r>
              <a:rPr lang="cs-CZ" sz="1800" u="sng" dirty="0" err="1" smtClean="0">
                <a:hlinkClick r:id="rId2"/>
              </a:rPr>
              <a:t>https</a:t>
            </a:r>
            <a:r>
              <a:rPr lang="cs-CZ" sz="1800" u="sng" dirty="0">
                <a:hlinkClick r:id="rId2"/>
              </a:rPr>
              <a:t>://sites.google.com/socialnibydleni.org/bydlenipredevsim/rapid-re-housing-brno</a:t>
            </a: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129463" cy="936625"/>
          </a:xfrm>
        </p:spPr>
        <p:txBody>
          <a:bodyPr>
            <a:normAutofit fontScale="90000"/>
          </a:bodyPr>
          <a:lstStyle/>
          <a:p>
            <a:pPr algn="just">
              <a:defRPr/>
            </a:pPr>
            <a:r>
              <a:rPr lang="cs-CZ" sz="2400" b="1" smtClean="0">
                <a:latin typeface="Helvetica" pitchFamily="34" charset="0"/>
                <a:cs typeface="Helvetica" pitchFamily="34" charset="0"/>
              </a:rPr>
              <a:t>Brněnský projekt Rapid Re-housing vyhrál Evropskou cenu RegioStar Awards pro nejlepší projekt ukončování bezdomovectví  </a:t>
            </a:r>
          </a:p>
        </p:txBody>
      </p:sp>
      <p:pic>
        <p:nvPicPr>
          <p:cNvPr id="22531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563688"/>
            <a:ext cx="3384550" cy="3384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400" b="1" u="sng" smtClean="0">
                <a:latin typeface="Helvetica" pitchFamily="34" charset="0"/>
                <a:cs typeface="Helvetica" pitchFamily="34" charset="0"/>
              </a:rPr>
              <a:t>Vymezení sociálního bydlení (EU x ČR) (1)</a:t>
            </a:r>
            <a:r>
              <a:rPr lang="cs-CZ" sz="2400" smtClean="0">
                <a:latin typeface="Helvetica" pitchFamily="34" charset="0"/>
                <a:cs typeface="Helvetica" pitchFamily="34" charset="0"/>
              </a:rPr>
              <a:t/>
            </a:r>
            <a:br>
              <a:rPr lang="cs-CZ" sz="2400" smtClean="0">
                <a:latin typeface="Helvetica" pitchFamily="34" charset="0"/>
                <a:cs typeface="Helvetica" pitchFamily="34" charset="0"/>
              </a:rPr>
            </a:br>
            <a:endParaRPr lang="cs-CZ" altLang="cs-CZ" sz="240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51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sz="1800" b="1" i="1" dirty="0"/>
              <a:t>Neexistuje žádná obecná definice výrazu „sociální bydlení“ platná v celé </a:t>
            </a:r>
            <a:r>
              <a:rPr lang="cs-CZ" sz="1800" b="1" i="1" dirty="0" smtClean="0"/>
              <a:t>Evropě.</a:t>
            </a:r>
          </a:p>
          <a:p>
            <a:pPr algn="just" eaLnBrk="1" hangingPunct="1">
              <a:defRPr/>
            </a:pPr>
            <a:r>
              <a:rPr lang="cs-CZ" sz="1800" b="1" dirty="0"/>
              <a:t>Díky </a:t>
            </a:r>
            <a:r>
              <a:rPr lang="cs-CZ" sz="1800" b="1" i="1" dirty="0"/>
              <a:t>nejednotnosti</a:t>
            </a:r>
            <a:r>
              <a:rPr lang="cs-CZ" sz="1800" b="1" dirty="0"/>
              <a:t> základních definičních pojmů vyplývají značné rozdíly i v úrovních sociálního bydlení v jednotlivých zemích </a:t>
            </a:r>
            <a:r>
              <a:rPr lang="cs-CZ" sz="1800" b="1" dirty="0" smtClean="0"/>
              <a:t>EU.</a:t>
            </a:r>
          </a:p>
          <a:p>
            <a:pPr marL="0" indent="0" algn="just" eaLnBrk="1" hangingPunct="1">
              <a:buFont typeface="Arial" charset="0"/>
              <a:buNone/>
              <a:defRPr/>
            </a:pPr>
            <a:endParaRPr lang="cs-CZ" sz="1800" b="1" dirty="0"/>
          </a:p>
          <a:p>
            <a:pPr>
              <a:defRPr/>
            </a:pPr>
            <a:r>
              <a:rPr lang="cs-CZ" sz="1800" b="1" i="1" dirty="0"/>
              <a:t>Všechny členské státy Evropské unie (dále EU) se při vymezení sociálního bydlení shodují na třech prvcích:</a:t>
            </a:r>
            <a:r>
              <a:rPr lang="cs-CZ" sz="1800" dirty="0"/>
              <a:t> </a:t>
            </a:r>
          </a:p>
          <a:p>
            <a:pPr lvl="1">
              <a:defRPr/>
            </a:pPr>
            <a:r>
              <a:rPr lang="cs-CZ" sz="1800" dirty="0"/>
              <a:t>smyslem sociálního bydlení je obecný zájem, </a:t>
            </a:r>
          </a:p>
          <a:p>
            <a:pPr lvl="1">
              <a:defRPr/>
            </a:pPr>
            <a:r>
              <a:rPr lang="cs-CZ" sz="1800" dirty="0"/>
              <a:t>účelem je zvýšení nabídky cenově dostupného sociálního bydlení </a:t>
            </a:r>
          </a:p>
          <a:p>
            <a:pPr lvl="1">
              <a:defRPr/>
            </a:pPr>
            <a:r>
              <a:rPr lang="cs-CZ" sz="1800" dirty="0"/>
              <a:t>konkrétní cíle sociálního bydlení</a:t>
            </a:r>
          </a:p>
          <a:p>
            <a:pPr algn="just" eaLnBrk="1" hangingPunct="1">
              <a:defRPr/>
            </a:pPr>
            <a:endParaRPr lang="cs-CZ" altLang="cs-CZ" sz="1600" dirty="0" smtClean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/>
          <a:lstStyle/>
          <a:p>
            <a:r>
              <a:rPr lang="cs-CZ" altLang="cs-CZ" sz="2400" b="1" smtClean="0">
                <a:latin typeface="Helvetica" pitchFamily="34" charset="0"/>
                <a:cs typeface="Helvetica" pitchFamily="34" charset="0"/>
              </a:rPr>
              <a:t>Použité zdroje (1):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>
              <a:defRPr/>
            </a:pPr>
            <a:r>
              <a:rPr lang="cs-CZ" sz="1800" dirty="0" smtClean="0"/>
              <a:t>Lindovská, E. (</a:t>
            </a:r>
            <a:r>
              <a:rPr lang="cs-CZ" sz="1800" dirty="0" err="1" smtClean="0"/>
              <a:t>eds</a:t>
            </a:r>
            <a:r>
              <a:rPr lang="cs-CZ" sz="1800" dirty="0" smtClean="0"/>
              <a:t>.) </a:t>
            </a:r>
            <a:r>
              <a:rPr lang="cs-CZ" sz="1800" i="1" dirty="0" smtClean="0"/>
              <a:t>Způsoby řešení bezdomovectví a vyloučení z bydlení. Analýza a komparace situací ve Francii, Velké Británii a v České Republice. </a:t>
            </a:r>
            <a:r>
              <a:rPr lang="cs-CZ" sz="1800" dirty="0" smtClean="0"/>
              <a:t>Ostrava: FSS OU, 2017.</a:t>
            </a:r>
          </a:p>
          <a:p>
            <a:pPr>
              <a:defRPr/>
            </a:pPr>
            <a:r>
              <a:rPr lang="cs-CZ" sz="1800" i="1" dirty="0"/>
              <a:t>Koncepce sociálního bydlení ČR 2015 – 2025. </a:t>
            </a:r>
            <a:r>
              <a:rPr lang="cs-CZ" sz="1800" dirty="0"/>
              <a:t>Praha: MPSV, 2015</a:t>
            </a:r>
            <a:r>
              <a:rPr lang="cs-CZ" sz="1800" dirty="0" smtClean="0"/>
              <a:t>.</a:t>
            </a:r>
          </a:p>
          <a:p>
            <a:pPr>
              <a:defRPr/>
            </a:pPr>
            <a:r>
              <a:rPr lang="cs-CZ" sz="1800" dirty="0" err="1" smtClean="0"/>
              <a:t>Pleace</a:t>
            </a:r>
            <a:r>
              <a:rPr lang="cs-CZ" sz="1800" dirty="0" smtClean="0"/>
              <a:t>, N. </a:t>
            </a:r>
            <a:r>
              <a:rPr lang="cs-CZ" sz="1800" i="1" dirty="0" smtClean="0"/>
              <a:t>Housing First </a:t>
            </a:r>
            <a:r>
              <a:rPr lang="cs-CZ" sz="1800" i="1" dirty="0" err="1" smtClean="0"/>
              <a:t>Guide</a:t>
            </a:r>
            <a:r>
              <a:rPr lang="cs-CZ" sz="1800" i="1" dirty="0" smtClean="0"/>
              <a:t>. Europe. </a:t>
            </a:r>
            <a:r>
              <a:rPr lang="cs-CZ" sz="1800" dirty="0" err="1"/>
              <a:t>Brussels</a:t>
            </a:r>
            <a:r>
              <a:rPr lang="cs-CZ" sz="1800" dirty="0"/>
              <a:t>: FEANTSA, 2016. Dostupné na: </a:t>
            </a:r>
            <a:r>
              <a:rPr lang="cs-CZ" sz="1800" u="sng" dirty="0">
                <a:hlinkClick r:id="rId2"/>
              </a:rPr>
              <a:t>http://</a:t>
            </a:r>
            <a:r>
              <a:rPr lang="cs-CZ" sz="1800" u="sng" dirty="0" smtClean="0">
                <a:hlinkClick r:id="rId2"/>
              </a:rPr>
              <a:t>housingfirstguide.eu/website/wp-content/uploads/2016/06/HFG_full_Digital.pdf</a:t>
            </a:r>
            <a:endParaRPr lang="cs-CZ" sz="1800" dirty="0" smtClean="0"/>
          </a:p>
          <a:p>
            <a:pPr>
              <a:defRPr/>
            </a:pPr>
            <a:r>
              <a:rPr lang="cs-CZ" sz="1800" i="1" dirty="0" smtClean="0"/>
              <a:t>Sociální bydlení v EU. </a:t>
            </a:r>
            <a:r>
              <a:rPr lang="cs-CZ" sz="1800" dirty="0" smtClean="0"/>
              <a:t>Brusel: Evropský parlament, 2013. </a:t>
            </a:r>
            <a:r>
              <a:rPr lang="cs-CZ" sz="1800" dirty="0"/>
              <a:t>Dostupné na: </a:t>
            </a:r>
            <a:r>
              <a:rPr lang="cs-CZ" sz="1800" dirty="0">
                <a:hlinkClick r:id="rId3"/>
              </a:rPr>
              <a:t>https://</a:t>
            </a:r>
            <a:r>
              <a:rPr lang="cs-CZ" sz="1800" dirty="0" smtClean="0">
                <a:hlinkClick r:id="rId3"/>
              </a:rPr>
              <a:t>www.mmr.cz/getmedia/c73c2300-eb55-4274-9a38-da1d1e89cd45/Socialni-bydleni-v-EU.pdf</a:t>
            </a:r>
            <a:endParaRPr lang="cs-CZ" sz="1800" dirty="0" smtClean="0"/>
          </a:p>
          <a:p>
            <a:pPr>
              <a:defRPr/>
            </a:pPr>
            <a:r>
              <a:rPr lang="cs-CZ" sz="1800" u="sng" dirty="0">
                <a:hlinkClick r:id="rId4"/>
              </a:rPr>
              <a:t>www.housingfirstguide.eu</a:t>
            </a:r>
            <a:endParaRPr lang="cs-CZ" sz="1800" dirty="0"/>
          </a:p>
          <a:p>
            <a:pPr>
              <a:defRPr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/>
          <a:lstStyle/>
          <a:p>
            <a:r>
              <a:rPr lang="cs-CZ" altLang="cs-CZ" sz="2400" b="1" smtClean="0">
                <a:latin typeface="Helvetica" pitchFamily="34" charset="0"/>
                <a:cs typeface="Helvetica" pitchFamily="34" charset="0"/>
              </a:rPr>
              <a:t>Použité zdroje (2):</a:t>
            </a:r>
            <a:endParaRPr lang="cs-CZ" altLang="cs-CZ" sz="240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cs-CZ" sz="1800" dirty="0" smtClean="0">
              <a:hlinkClick r:id="rId2"/>
            </a:endParaRPr>
          </a:p>
          <a:p>
            <a:pPr>
              <a:defRPr/>
            </a:pPr>
            <a:r>
              <a:rPr lang="cs-CZ" sz="1800" u="sng" dirty="0" smtClean="0">
                <a:hlinkClick r:id="rId2"/>
              </a:rPr>
              <a:t>https</a:t>
            </a:r>
            <a:r>
              <a:rPr lang="cs-CZ" sz="1800" u="sng" dirty="0">
                <a:hlinkClick r:id="rId2"/>
              </a:rPr>
              <a:t>://sites.google.com/socialnibydleni.org/bydlenipredevsim/rapid-re-housing-brno</a:t>
            </a:r>
            <a:endParaRPr lang="cs-CZ" sz="1800" dirty="0"/>
          </a:p>
          <a:p>
            <a:pPr>
              <a:defRPr/>
            </a:pPr>
            <a:r>
              <a:rPr lang="cs-CZ" sz="1800" u="sng" dirty="0">
                <a:hlinkClick r:id="rId3"/>
              </a:rPr>
              <a:t>https://sites.google.com/socialnibydleni.org/bydlenipredevsim/z%C3%A1kladn%C3%AD-principy</a:t>
            </a:r>
            <a:endParaRPr lang="cs-CZ" sz="1800" dirty="0"/>
          </a:p>
          <a:p>
            <a:pPr>
              <a:defRPr/>
            </a:pPr>
            <a:r>
              <a:rPr lang="cs-CZ" sz="1800" dirty="0" smtClean="0"/>
              <a:t>Sládek, J.</a:t>
            </a:r>
            <a:r>
              <a:rPr lang="en-US" sz="1800" dirty="0" smtClean="0"/>
              <a:t>; </a:t>
            </a:r>
            <a:r>
              <a:rPr lang="en-US" sz="1800" dirty="0" err="1" smtClean="0"/>
              <a:t>Snopek</a:t>
            </a:r>
            <a:r>
              <a:rPr lang="en-US" sz="1800" dirty="0" smtClean="0"/>
              <a:t>, J. </a:t>
            </a:r>
            <a:r>
              <a:rPr lang="cs-CZ" sz="1800" i="1" dirty="0" smtClean="0"/>
              <a:t>Manuál dobrých praxí - Prostupné bydlení. </a:t>
            </a:r>
            <a:r>
              <a:rPr lang="cs-CZ" sz="1800" dirty="0" smtClean="0"/>
              <a:t>Praha: Úřad vlády ČR, Odbor pro sociální začleňování (ASZ), 2014. </a:t>
            </a:r>
          </a:p>
          <a:p>
            <a:pPr>
              <a:defRPr/>
            </a:pPr>
            <a:r>
              <a:rPr lang="cs-CZ" sz="1800" dirty="0" smtClean="0"/>
              <a:t>Snopek, J.</a:t>
            </a:r>
            <a:r>
              <a:rPr lang="en-US" sz="1800" dirty="0" smtClean="0"/>
              <a:t>;  </a:t>
            </a:r>
            <a:r>
              <a:rPr lang="en-US" sz="1800" dirty="0" err="1" smtClean="0"/>
              <a:t>Matou</a:t>
            </a:r>
            <a:r>
              <a:rPr lang="cs-CZ" sz="1800" dirty="0" smtClean="0"/>
              <a:t>šek, R. </a:t>
            </a:r>
            <a:r>
              <a:rPr lang="cs-CZ" sz="1800" i="1" dirty="0" smtClean="0"/>
              <a:t>Metodika – Prostupné bydlení. </a:t>
            </a:r>
            <a:r>
              <a:rPr lang="cs-CZ" sz="1800" dirty="0" smtClean="0"/>
              <a:t>Praha: </a:t>
            </a:r>
            <a:r>
              <a:rPr lang="cs-CZ" sz="1800" dirty="0"/>
              <a:t>Úřad vlády ČR, </a:t>
            </a:r>
            <a:r>
              <a:rPr lang="cs-CZ" sz="1800" dirty="0" smtClean="0"/>
              <a:t>Odbor pro sociální začleňování (ASZ), 2014</a:t>
            </a:r>
            <a:r>
              <a:rPr lang="cs-CZ" sz="1800" dirty="0"/>
              <a:t>. </a:t>
            </a:r>
          </a:p>
          <a:p>
            <a:pPr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8888" y="1347788"/>
            <a:ext cx="7067550" cy="18716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smtClean="0"/>
              <a:t>Děkuji za pozornost </a:t>
            </a:r>
            <a:r>
              <a:rPr lang="cs-CZ" b="1" dirty="0" smtClean="0">
                <a:sym typeface="Wingdings" pitchFamily="2" charset="2"/>
              </a:rPr>
              <a:t> </a:t>
            </a:r>
            <a:br>
              <a:rPr lang="cs-CZ" b="1" dirty="0" smtClean="0">
                <a:sym typeface="Wingdings" pitchFamily="2" charset="2"/>
              </a:rPr>
            </a:br>
            <a:r>
              <a:rPr lang="cs-CZ" b="1" dirty="0" smtClean="0">
                <a:sym typeface="Wingdings" pitchFamily="2" charset="2"/>
              </a:rPr>
              <a:t/>
            </a:r>
            <a:br>
              <a:rPr lang="cs-CZ" b="1" dirty="0" smtClean="0">
                <a:sym typeface="Wingdings" pitchFamily="2" charset="2"/>
              </a:rPr>
            </a:br>
            <a:r>
              <a:rPr lang="cs-CZ" b="1" dirty="0" smtClean="0">
                <a:sym typeface="Wingdings" pitchFamily="2" charset="2"/>
              </a:rPr>
              <a:t>Diskuse, otázky</a:t>
            </a:r>
            <a:r>
              <a:rPr lang="cs-CZ" dirty="0">
                <a:sym typeface="Wingdings" pitchFamily="2" charset="2"/>
              </a:rPr>
              <a:t/>
            </a:r>
            <a:br>
              <a:rPr lang="cs-CZ" dirty="0">
                <a:sym typeface="Wingdings" pitchFamily="2" charset="2"/>
              </a:rPr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08400" y="268288"/>
            <a:ext cx="4978400" cy="4325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5400" dirty="0" smtClean="0">
                <a:solidFill>
                  <a:srgbClr val="FFC000"/>
                </a:solidFill>
              </a:rPr>
              <a:t>KONTAKTY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>
              <a:solidFill>
                <a:srgbClr val="FFC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>
                <a:solidFill>
                  <a:srgbClr val="FFC000"/>
                </a:solidFill>
              </a:rPr>
              <a:t>k</a:t>
            </a:r>
            <a:r>
              <a:rPr lang="cs-CZ" sz="1400" dirty="0" smtClean="0">
                <a:solidFill>
                  <a:srgbClr val="FFC000"/>
                </a:solidFill>
              </a:rPr>
              <a:t>atedra / ústav:	Katedra sociální </a:t>
            </a:r>
            <a:r>
              <a:rPr lang="cs-CZ" sz="1400" dirty="0" err="1" smtClean="0">
                <a:solidFill>
                  <a:srgbClr val="FFC000"/>
                </a:solidFill>
              </a:rPr>
              <a:t>prce</a:t>
            </a:r>
            <a:endParaRPr lang="cs-CZ" sz="1400" dirty="0" smtClean="0">
              <a:solidFill>
                <a:srgbClr val="FFC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>
                <a:solidFill>
                  <a:srgbClr val="FFC000"/>
                </a:solidFill>
              </a:rPr>
              <a:t>j</a:t>
            </a:r>
            <a:r>
              <a:rPr lang="cs-CZ" sz="1400" dirty="0" smtClean="0">
                <a:solidFill>
                  <a:srgbClr val="FFC000"/>
                </a:solidFill>
              </a:rPr>
              <a:t>méno příjmení:	Mgr. Anna Krausová, Ph.D.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>
                <a:solidFill>
                  <a:srgbClr val="FFC000"/>
                </a:solidFill>
              </a:rPr>
              <a:t>p</a:t>
            </a:r>
            <a:r>
              <a:rPr lang="cs-CZ" sz="1400" dirty="0" smtClean="0">
                <a:solidFill>
                  <a:srgbClr val="FFC000"/>
                </a:solidFill>
              </a:rPr>
              <a:t>racovní pozice	odborná asistentka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 smtClean="0">
                <a:solidFill>
                  <a:srgbClr val="FFC000"/>
                </a:solidFill>
              </a:rPr>
              <a:t>Fráni Šrámka 3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 smtClean="0">
                <a:solidFill>
                  <a:srgbClr val="FFC000"/>
                </a:solidFill>
              </a:rPr>
              <a:t>709 0O Ostrava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>
                <a:solidFill>
                  <a:srgbClr val="FFC000"/>
                </a:solidFill>
              </a:rPr>
              <a:t>t</a:t>
            </a:r>
            <a:r>
              <a:rPr lang="cs-CZ" sz="1400" dirty="0" smtClean="0">
                <a:solidFill>
                  <a:srgbClr val="FFC000"/>
                </a:solidFill>
              </a:rPr>
              <a:t>el: 597 092 137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400" dirty="0">
                <a:solidFill>
                  <a:srgbClr val="FFC000"/>
                </a:solidFill>
              </a:rPr>
              <a:t>e</a:t>
            </a:r>
            <a:r>
              <a:rPr lang="cs-CZ" sz="1400" dirty="0" smtClean="0">
                <a:solidFill>
                  <a:srgbClr val="FFC000"/>
                </a:solidFill>
              </a:rPr>
              <a:t>-mail: anna.krausova@osu.cz</a:t>
            </a:r>
            <a:endParaRPr lang="cs-CZ" sz="1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400" b="1" u="sng" smtClean="0">
                <a:latin typeface="Helvetica" pitchFamily="34" charset="0"/>
                <a:cs typeface="Helvetica" pitchFamily="34" charset="0"/>
              </a:rPr>
              <a:t>Vymezení sociálního bydlení (EU x ČR) (2)</a:t>
            </a:r>
            <a:r>
              <a:rPr lang="cs-CZ" sz="2400" smtClean="0">
                <a:latin typeface="Helvetica" pitchFamily="34" charset="0"/>
                <a:cs typeface="Helvetica" pitchFamily="34" charset="0"/>
              </a:rPr>
              <a:t/>
            </a:r>
            <a:br>
              <a:rPr lang="cs-CZ" sz="2400" smtClean="0">
                <a:latin typeface="Helvetica" pitchFamily="34" charset="0"/>
                <a:cs typeface="Helvetica" pitchFamily="34" charset="0"/>
              </a:rPr>
            </a:br>
            <a:endParaRPr lang="cs-CZ" altLang="cs-CZ" sz="240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eaLnBrk="1" hangingPunct="1">
              <a:defRPr/>
            </a:pPr>
            <a:r>
              <a:rPr lang="cs-CZ" sz="1800" b="1" i="1" dirty="0"/>
              <a:t>Výraz sociální bydlení</a:t>
            </a:r>
            <a:r>
              <a:rPr lang="cs-CZ" sz="1800" dirty="0"/>
              <a:t> nabízí podle Encyklopedie bydlení z roku 2012 </a:t>
            </a:r>
            <a:r>
              <a:rPr lang="cs-CZ" sz="1800" b="1" i="1" dirty="0"/>
              <a:t>dvě možné </a:t>
            </a:r>
            <a:r>
              <a:rPr lang="cs-CZ" sz="1800" b="1" i="1" dirty="0" smtClean="0"/>
              <a:t>konotace</a:t>
            </a:r>
            <a:r>
              <a:rPr lang="cs-CZ" sz="1800" dirty="0" smtClean="0"/>
              <a:t>:</a:t>
            </a:r>
          </a:p>
          <a:p>
            <a:pPr marL="800100" lvl="1" indent="-342900" algn="just" eaLnBrk="1" hangingPunct="1">
              <a:buFont typeface="+mj-lt"/>
              <a:buAutoNum type="arabicPeriod"/>
              <a:defRPr/>
            </a:pPr>
            <a:r>
              <a:rPr lang="cs-CZ" sz="1600" b="1" i="1" dirty="0"/>
              <a:t>Definice odkazuje na všechny typy bydlení, které získávají určitou formu veřejných dotací či sociální </a:t>
            </a:r>
            <a:r>
              <a:rPr lang="cs-CZ" sz="1600" b="1" i="1" dirty="0" smtClean="0"/>
              <a:t>pomoci.</a:t>
            </a:r>
          </a:p>
          <a:p>
            <a:pPr marL="800100" lvl="1" indent="-342900" algn="just" eaLnBrk="1" hangingPunct="1">
              <a:buFont typeface="+mj-lt"/>
              <a:buAutoNum type="arabicPeriod"/>
              <a:defRPr/>
            </a:pPr>
            <a:r>
              <a:rPr lang="cs-CZ" sz="1600" b="1" i="1" dirty="0"/>
              <a:t>Definice v podstatě odkazuje na tradiční veřejné bydlení, zejména bydlení dotované státem a sociální nájemní bydlení, zahrnuje však také nové formy veřejně podporovaného a netržního bydlení, například družstva</a:t>
            </a:r>
            <a:r>
              <a:rPr lang="cs-CZ" sz="1600" dirty="0"/>
              <a:t>, pronájem stanovený na základě příjmu, bydlení s omezenou dividendou a </a:t>
            </a:r>
            <a:r>
              <a:rPr lang="cs-CZ" sz="1600" b="1" i="1" dirty="0"/>
              <a:t>neziskové bydlení zajišťované sociálními agenturami, komunitními skupinami, neziskovými soukromými společnostmi a politickými organizacemi jinými než vládami.</a:t>
            </a:r>
            <a:r>
              <a:rPr lang="cs-CZ" sz="1600" dirty="0"/>
              <a:t> </a:t>
            </a:r>
          </a:p>
          <a:p>
            <a:pPr algn="just" eaLnBrk="1" hangingPunct="1">
              <a:buFont typeface="Arial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2700" b="1" u="sng" dirty="0"/>
              <a:t>Vymezení sociálního bydlení (EU x ČR) </a:t>
            </a:r>
            <a:r>
              <a:rPr lang="cs-CZ" sz="2700" b="1" u="sng" dirty="0" smtClean="0"/>
              <a:t>(3)</a:t>
            </a:r>
            <a:r>
              <a:rPr lang="cs-CZ" dirty="0"/>
              <a:t/>
            </a:r>
            <a:br>
              <a:rPr lang="cs-CZ" dirty="0"/>
            </a:br>
            <a:endParaRPr lang="cs-CZ" altLang="cs-CZ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Jak uvádí </a:t>
            </a:r>
            <a:r>
              <a:rPr lang="cs-CZ" sz="1800" b="1" i="1" dirty="0"/>
              <a:t>Krebs a kol. (2015, s. 414) jednotná definice sociálního bydlení v EU neexistuje </a:t>
            </a:r>
            <a:r>
              <a:rPr lang="cs-CZ" sz="1800" i="1" dirty="0"/>
              <a:t>i přes snahu řady mezinárodních </a:t>
            </a:r>
            <a:r>
              <a:rPr lang="cs-CZ" sz="1800" i="1" dirty="0" smtClean="0"/>
              <a:t>organizací.</a:t>
            </a:r>
            <a:endParaRPr lang="cs-CZ" sz="1800" dirty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dirty="0"/>
              <a:t>Ekonomická komise pro Evropu OSN </a:t>
            </a:r>
            <a:r>
              <a:rPr lang="cs-CZ" sz="1800" dirty="0"/>
              <a:t>vychází z definice </a:t>
            </a:r>
            <a:r>
              <a:rPr lang="cs-CZ" sz="1800" b="1" dirty="0"/>
              <a:t>CECODHAS:</a:t>
            </a:r>
            <a:r>
              <a:rPr lang="cs-CZ" sz="1800" dirty="0"/>
              <a:t> „</a:t>
            </a:r>
            <a:r>
              <a:rPr lang="cs-CZ" sz="1800" i="1" dirty="0"/>
              <a:t>Sociální bydlení je bydlení, kde je vstup omezován existencí pravidel pro přidělování bytu znevýhodňující ty domácnosti, které mají potíže při hledání bydlení na volném </a:t>
            </a:r>
            <a:r>
              <a:rPr lang="cs-CZ" sz="1800" i="1" dirty="0" smtClean="0"/>
              <a:t>trhu.“ (</a:t>
            </a:r>
            <a:r>
              <a:rPr lang="cs-CZ" sz="1800" dirty="0" smtClean="0"/>
              <a:t>The </a:t>
            </a:r>
            <a:r>
              <a:rPr lang="cs-CZ" sz="1800" dirty="0"/>
              <a:t>European Liaison Commitee for Social Housing </a:t>
            </a:r>
            <a:r>
              <a:rPr lang="cs-CZ" sz="1800" dirty="0" smtClean="0"/>
              <a:t>-   http</a:t>
            </a:r>
            <a:r>
              <a:rPr lang="cs-CZ" sz="1800" dirty="0"/>
              <a:t>://www.cecodhas.org) </a:t>
            </a:r>
            <a:endParaRPr lang="cs-CZ" sz="1800" dirty="0" smtClean="0"/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i="1" dirty="0"/>
              <a:t>Dle Luxe</a:t>
            </a:r>
            <a:r>
              <a:rPr lang="cs-CZ" sz="1800" dirty="0"/>
              <a:t> (in Krebs a kol., 2015, s 414): </a:t>
            </a:r>
            <a:r>
              <a:rPr lang="cs-CZ" sz="1800" i="1" dirty="0"/>
              <a:t>„V převážné míře </a:t>
            </a:r>
            <a:r>
              <a:rPr lang="cs-CZ" sz="1800" b="1" i="1" dirty="0"/>
              <a:t>se sociálním bydlením rozumí nájemní </a:t>
            </a:r>
            <a:r>
              <a:rPr lang="cs-CZ" sz="1800" b="1" i="1" dirty="0" smtClean="0"/>
              <a:t>bydlení…“</a:t>
            </a:r>
          </a:p>
          <a:p>
            <a:pPr algn="just" eaLnBrk="1" hangingPunct="1">
              <a:buFont typeface="Arial" panose="020B0604020202020204" pitchFamily="34" charset="0"/>
              <a:buChar char="•"/>
              <a:defRPr/>
            </a:pPr>
            <a:r>
              <a:rPr lang="cs-CZ" sz="1800" b="1" i="1" dirty="0"/>
              <a:t>Za sociální bydlení se dle Krebse a kol., </a:t>
            </a:r>
            <a:r>
              <a:rPr lang="cs-CZ" sz="1800" i="1" dirty="0" smtClean="0"/>
              <a:t>(2015) </a:t>
            </a:r>
            <a:r>
              <a:rPr lang="cs-CZ" sz="1800" b="1" i="1" dirty="0"/>
              <a:t>považuje ve většině evropských států obvykle veřejný sektor nájemního </a:t>
            </a:r>
            <a:r>
              <a:rPr lang="cs-CZ" sz="1800" b="1" i="1" dirty="0" smtClean="0"/>
              <a:t>bydlení.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700" b="1" u="sng" dirty="0"/>
              <a:t>Vymezení sociálního bydlení (EU x ČR) </a:t>
            </a:r>
            <a:r>
              <a:rPr lang="cs-CZ" sz="2700" b="1" u="sng" dirty="0" smtClean="0"/>
              <a:t>(4)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b="1" i="1" dirty="0"/>
              <a:t>Za sektor sociálního bydlení lze dle Krebse a kol.</a:t>
            </a:r>
            <a:r>
              <a:rPr lang="cs-CZ" sz="1800" dirty="0"/>
              <a:t> (2015, s. 417) </a:t>
            </a:r>
            <a:r>
              <a:rPr lang="cs-CZ" sz="1800" i="1" dirty="0"/>
              <a:t>považovat v nejužším vymezení </a:t>
            </a:r>
            <a:r>
              <a:rPr lang="cs-CZ" sz="1800" b="1" i="1" dirty="0"/>
              <a:t>nájemní byty postavené s podporou veřejných prostředků v rámci </a:t>
            </a:r>
            <a:r>
              <a:rPr lang="cs-CZ" sz="1800" b="1" i="1" dirty="0" smtClean="0"/>
              <a:t>MMR  a </a:t>
            </a:r>
            <a:r>
              <a:rPr lang="cs-CZ" sz="1800" b="1" i="1" dirty="0"/>
              <a:t>Státního fondu rozvoje bydlení určené příjmově vymezeným skupinám obyvatel, dále tzv. podporované byty a byty v zařízeních zvláštního určení</a:t>
            </a:r>
            <a:r>
              <a:rPr lang="cs-CZ" sz="1800" dirty="0"/>
              <a:t> (např. v domech s pečovatelskou službou</a:t>
            </a:r>
            <a:r>
              <a:rPr lang="cs-CZ" sz="1800" dirty="0" smtClean="0"/>
              <a:t>).</a:t>
            </a:r>
          </a:p>
          <a:p>
            <a:pPr algn="just">
              <a:defRPr/>
            </a:pPr>
            <a:r>
              <a:rPr lang="cs-CZ" sz="1800" b="1" dirty="0"/>
              <a:t>Sociální bydlení</a:t>
            </a:r>
            <a:r>
              <a:rPr lang="cs-CZ" sz="1800" dirty="0"/>
              <a:t>, které lze označit za jeden z typických druhů služeb obecného hospodářského zájmu, sociální bydlení je uvedeno </a:t>
            </a:r>
            <a:r>
              <a:rPr lang="cs-CZ" sz="1800" b="1" dirty="0"/>
              <a:t>přímo v čl. 2 písm. c) Rozhodnutí SOHZ  ve výčtu služeb, jimiž se uspokojují sociální potřeby</a:t>
            </a:r>
            <a:r>
              <a:rPr lang="cs-CZ" sz="1800" dirty="0"/>
              <a:t>. 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1403350" y="195263"/>
            <a:ext cx="7283450" cy="10017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400" b="1" u="sng" smtClean="0">
                <a:latin typeface="Helvetica" pitchFamily="34" charset="0"/>
                <a:cs typeface="Helvetica" pitchFamily="34" charset="0"/>
              </a:rPr>
              <a:t>Příklady – sociálního bydlení ve vybraných evropských zemích – Francie (1)</a:t>
            </a:r>
            <a:r>
              <a:rPr lang="cs-CZ" sz="2400" smtClean="0">
                <a:latin typeface="Helvetica" pitchFamily="34" charset="0"/>
                <a:cs typeface="Helvetica" pitchFamily="34" charset="0"/>
              </a:rPr>
              <a:t/>
            </a:r>
            <a:br>
              <a:rPr lang="cs-CZ" sz="2400" smtClean="0">
                <a:latin typeface="Helvetica" pitchFamily="34" charset="0"/>
                <a:cs typeface="Helvetica" pitchFamily="34" charset="0"/>
              </a:rPr>
            </a:br>
            <a:endParaRPr lang="cs-CZ" sz="240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b="1" dirty="0"/>
              <a:t>Zákon z roku 1990 „BESSON</a:t>
            </a:r>
            <a:r>
              <a:rPr lang="cs-CZ" sz="1800" dirty="0"/>
              <a:t>“ stanovuje, že </a:t>
            </a:r>
            <a:r>
              <a:rPr lang="cs-CZ" sz="1800" i="1" dirty="0"/>
              <a:t>garantovat právo na bydlení je solidární </a:t>
            </a:r>
            <a:r>
              <a:rPr lang="cs-CZ" sz="1800" i="1" dirty="0" smtClean="0"/>
              <a:t>povinnost  (</a:t>
            </a:r>
            <a:r>
              <a:rPr lang="cs-CZ" sz="1800" dirty="0"/>
              <a:t>2 nástroje: Akční plány pro bydlení znevýhodněných osob (PDALPD), Fond solidarity pro </a:t>
            </a:r>
            <a:r>
              <a:rPr lang="cs-CZ" sz="1800" dirty="0" smtClean="0"/>
              <a:t>bydlení)</a:t>
            </a:r>
          </a:p>
          <a:p>
            <a:pPr algn="just">
              <a:defRPr/>
            </a:pPr>
            <a:r>
              <a:rPr lang="cs-CZ" sz="1800" b="1" dirty="0"/>
              <a:t>Zákon „DALO“</a:t>
            </a:r>
            <a:r>
              <a:rPr lang="cs-CZ" sz="1800" dirty="0"/>
              <a:t> (zákon o vymahatelném právu na bydlení) byl vyhlášen 5. b</a:t>
            </a:r>
            <a:r>
              <a:rPr lang="cs-CZ" sz="1800" dirty="0" smtClean="0"/>
              <a:t>řezna </a:t>
            </a:r>
            <a:r>
              <a:rPr lang="cs-CZ" sz="1800" dirty="0"/>
              <a:t>2007 </a:t>
            </a:r>
            <a:r>
              <a:rPr lang="cs-CZ" sz="1800" dirty="0" smtClean="0"/>
              <a:t> </a:t>
            </a:r>
            <a:r>
              <a:rPr lang="cs-CZ" sz="1800" dirty="0"/>
              <a:t>ustanovil „Mediační komise pro právo na bydlení“ sídlící v každém </a:t>
            </a:r>
            <a:r>
              <a:rPr lang="cs-CZ" sz="1800" dirty="0" smtClean="0"/>
              <a:t>departmentu, jejichž </a:t>
            </a:r>
            <a:r>
              <a:rPr lang="cs-CZ" sz="1800" dirty="0"/>
              <a:t>úkolem je posuzovat žádosti o bydlení u osob bydlících v nevyhovujících podmínkách a osob bez domova. </a:t>
            </a:r>
            <a:endParaRPr lang="cs-CZ" sz="1800" dirty="0" smtClean="0"/>
          </a:p>
          <a:p>
            <a:pPr algn="just">
              <a:defRPr/>
            </a:pPr>
            <a:r>
              <a:rPr lang="cs-CZ" sz="1800" b="1" dirty="0"/>
              <a:t>Zákon „ALUR“ </a:t>
            </a:r>
            <a:r>
              <a:rPr lang="cs-CZ" sz="1800" dirty="0"/>
              <a:t>vyhlášený 24. března </a:t>
            </a:r>
            <a:r>
              <a:rPr lang="cs-CZ" sz="1800" dirty="0" smtClean="0"/>
              <a:t>2014, </a:t>
            </a:r>
            <a:r>
              <a:rPr lang="cs-CZ" sz="1800" dirty="0"/>
              <a:t>každý pronajímatel má povinnost nahlásit místně příslušné „Komisi pro koordinaci preventivních akcí proti vystěhování z důvodu neplacení nájmu“ (dále jen CCAPEX) nezaplacené nájemné, a to dva měsíce před podáním žaloby k soudu pro výpověď z nájmu, pod hrozbou neplatnosti procedury </a:t>
            </a:r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 smtClean="0"/>
          </a:p>
          <a:p>
            <a:pPr>
              <a:defRPr/>
            </a:pP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700" b="1" u="sng" dirty="0"/>
              <a:t>Příklady – sociálního bydlení ve vybraných evropských zemích – Francie </a:t>
            </a:r>
            <a:r>
              <a:rPr lang="cs-CZ" sz="2700" b="1" u="sng" dirty="0" smtClean="0"/>
              <a:t>(2)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529013"/>
          </a:xfrm>
        </p:spPr>
        <p:txBody>
          <a:bodyPr/>
          <a:lstStyle/>
          <a:p>
            <a:pPr>
              <a:defRPr/>
            </a:pPr>
            <a:r>
              <a:rPr lang="cs-CZ" sz="1800" dirty="0"/>
              <a:t>Pouze 18 % populace žije v sociálních </a:t>
            </a:r>
            <a:r>
              <a:rPr lang="cs-CZ" sz="1800" dirty="0" smtClean="0"/>
              <a:t>bytech.</a:t>
            </a:r>
            <a:endParaRPr lang="cs-CZ" sz="1800" dirty="0"/>
          </a:p>
          <a:p>
            <a:pPr algn="just">
              <a:defRPr/>
            </a:pPr>
            <a:r>
              <a:rPr lang="cs-CZ" sz="1800" dirty="0"/>
              <a:t>V</a:t>
            </a:r>
            <a:r>
              <a:rPr lang="cs-CZ" sz="1800" dirty="0" smtClean="0"/>
              <a:t> </a:t>
            </a:r>
            <a:r>
              <a:rPr lang="cs-CZ" sz="1800" dirty="0"/>
              <a:t>roce 2000 přijat </a:t>
            </a:r>
            <a:r>
              <a:rPr lang="cs-CZ" sz="1800" b="1" i="1" dirty="0"/>
              <a:t>zákon „Solidarita a městská obnova</a:t>
            </a:r>
            <a:r>
              <a:rPr lang="cs-CZ" sz="1800" dirty="0"/>
              <a:t>“, který </a:t>
            </a:r>
            <a:r>
              <a:rPr lang="cs-CZ" sz="1800" b="1" i="1" dirty="0"/>
              <a:t>stanovuje povinnost každé obce mít na svém území 20% sociálních </a:t>
            </a:r>
            <a:r>
              <a:rPr lang="cs-CZ" sz="1800" b="1" i="1" dirty="0" smtClean="0"/>
              <a:t>bytů.</a:t>
            </a:r>
          </a:p>
          <a:p>
            <a:pPr algn="just">
              <a:defRPr/>
            </a:pPr>
            <a:r>
              <a:rPr lang="cs-CZ" sz="1800" dirty="0"/>
              <a:t>Systém „Bydlení za dobrou </a:t>
            </a:r>
            <a:r>
              <a:rPr lang="cs-CZ" sz="1800" dirty="0" smtClean="0"/>
              <a:t>cenu“ </a:t>
            </a:r>
            <a:r>
              <a:rPr lang="cs-CZ" sz="1800" dirty="0"/>
              <a:t>(dále jen HBM) z meziválečného období se v 50.letech přeměnil na takzvané </a:t>
            </a:r>
            <a:r>
              <a:rPr lang="cs-CZ" sz="1800" b="1" i="1" dirty="0"/>
              <a:t>„Bydlení s mírným nájemným“</a:t>
            </a:r>
            <a:r>
              <a:rPr lang="cs-CZ" sz="1800" dirty="0"/>
              <a:t> (dále </a:t>
            </a:r>
            <a:r>
              <a:rPr lang="cs-CZ" sz="1800" dirty="0" smtClean="0"/>
              <a:t>jen </a:t>
            </a:r>
            <a:r>
              <a:rPr lang="cs-CZ" sz="1800" dirty="0"/>
              <a:t>HLM) a tento název zůstal </a:t>
            </a:r>
            <a:r>
              <a:rPr lang="cs-CZ" sz="1800" dirty="0" smtClean="0"/>
              <a:t>dodnes.</a:t>
            </a:r>
          </a:p>
          <a:p>
            <a:pPr algn="just">
              <a:defRPr/>
            </a:pPr>
            <a:r>
              <a:rPr lang="cs-CZ" sz="1800" b="1" i="1" dirty="0"/>
              <a:t>Pronajímatelé sociálních bytů </a:t>
            </a:r>
            <a:r>
              <a:rPr lang="cs-CZ" sz="1800" b="1" i="1" dirty="0" smtClean="0"/>
              <a:t>jsou povinni při rozhodování o poskytnutí bytu přihlédnout k doporučení </a:t>
            </a:r>
            <a:r>
              <a:rPr lang="cs-CZ" sz="1800" b="1" i="1" dirty="0"/>
              <a:t>jednotlivých „</a:t>
            </a:r>
            <a:r>
              <a:rPr lang="cs-CZ" sz="1800" b="1" i="1" dirty="0" err="1"/>
              <a:t>réservataires</a:t>
            </a:r>
            <a:r>
              <a:rPr lang="cs-CZ" sz="1800" dirty="0" smtClean="0"/>
              <a:t>“  - </a:t>
            </a:r>
            <a:r>
              <a:rPr lang="cs-CZ" sz="1800" dirty="0"/>
              <a:t>jsou instituce, které se podílejí na financování výstavby a na renovaci sociálního bytového fondu. Z tohoto titulu mají část bytů rezervovanou pro přidělení uchazečům o sociální byt. Žadatelé své žádosti nepředkládají přímo správcům HLM, ale „</a:t>
            </a:r>
            <a:r>
              <a:rPr lang="cs-CZ" sz="1800" dirty="0" err="1"/>
              <a:t>réservataires</a:t>
            </a:r>
            <a:r>
              <a:rPr lang="cs-CZ" sz="1800" dirty="0" smtClean="0"/>
              <a:t>“.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dirty="0"/>
              <a:t>Konečné rozhodnutí o tom, komu bude přidělen volný sociální byt, náleží sociálním </a:t>
            </a:r>
            <a:r>
              <a:rPr lang="cs-CZ" sz="1800" dirty="0" smtClean="0"/>
              <a:t>pronajímatelům.</a:t>
            </a:r>
          </a:p>
          <a:p>
            <a:pPr algn="just">
              <a:defRPr/>
            </a:pPr>
            <a:r>
              <a:rPr lang="cs-CZ" sz="1800" dirty="0"/>
              <a:t>Hlavními „</a:t>
            </a:r>
            <a:r>
              <a:rPr lang="cs-CZ" sz="1800" dirty="0" err="1" smtClean="0"/>
              <a:t>réservataire</a:t>
            </a:r>
            <a:r>
              <a:rPr lang="cs-CZ" sz="1800" dirty="0" smtClean="0"/>
              <a:t>“ jsou </a:t>
            </a:r>
            <a:r>
              <a:rPr lang="cs-CZ" sz="1800" dirty="0"/>
              <a:t>státní </a:t>
            </a:r>
            <a:r>
              <a:rPr lang="cs-CZ" sz="1800" dirty="0" smtClean="0"/>
              <a:t>instituce.</a:t>
            </a:r>
          </a:p>
          <a:p>
            <a:pPr algn="just">
              <a:defRPr/>
            </a:pPr>
            <a:r>
              <a:rPr lang="cs-CZ" sz="1800" b="1" i="1" dirty="0"/>
              <a:t>Národní strategie pro změnu bytové politiky (2009 – 2012) </a:t>
            </a:r>
            <a:endParaRPr lang="cs-CZ" sz="1800" dirty="0"/>
          </a:p>
          <a:p>
            <a:pPr algn="just">
              <a:defRPr/>
            </a:pPr>
            <a:r>
              <a:rPr lang="cs-CZ" sz="1800" b="1" i="1" dirty="0"/>
              <a:t>S</a:t>
            </a:r>
            <a:r>
              <a:rPr lang="cs-CZ" sz="1800" b="1" i="1" dirty="0" smtClean="0"/>
              <a:t>trategie </a:t>
            </a:r>
            <a:r>
              <a:rPr lang="cs-CZ" sz="1800" b="1" i="1" dirty="0"/>
              <a:t>„Bydlení má prioritu“ </a:t>
            </a:r>
            <a:r>
              <a:rPr lang="cs-CZ" sz="1800" dirty="0"/>
              <a:t>(Francouzská verze anglického „Housing first“). </a:t>
            </a:r>
            <a:r>
              <a:rPr lang="cs-CZ" sz="1800" b="1" i="1" dirty="0"/>
              <a:t>Vznikají instituce SIAO „Integrovaná centra služeb pro přijímání a další orientaci uživatelů služeb“ </a:t>
            </a:r>
            <a:r>
              <a:rPr lang="cs-CZ" sz="1800" dirty="0"/>
              <a:t>mají za </a:t>
            </a:r>
            <a:r>
              <a:rPr lang="cs-CZ" sz="1800" b="1" dirty="0"/>
              <a:t>cíl vyhnout se „prostupnému systému bydlení”</a:t>
            </a:r>
            <a:r>
              <a:rPr lang="cs-CZ" sz="1800" dirty="0"/>
              <a:t> a zajistit, aby lidé byli přijati rovnou v odpovídajícím zařízení. 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700" b="1" u="sng" dirty="0"/>
              <a:t>Příklady – sociálního bydlení ve vybraných evropských zemích – Francie </a:t>
            </a:r>
            <a:r>
              <a:rPr lang="cs-CZ" sz="2700" b="1" u="sng" dirty="0" smtClean="0"/>
              <a:t>(3)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250" y="411163"/>
            <a:ext cx="7067550" cy="7858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2700" b="1" u="sng" dirty="0"/>
              <a:t>Příklady – sociálního bydlení ve vybraných evropských zemích – </a:t>
            </a:r>
            <a:r>
              <a:rPr lang="cs-CZ" sz="2700" b="1" u="sng" dirty="0" smtClean="0"/>
              <a:t>Velká Británie (1)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92125" y="1203325"/>
            <a:ext cx="8207375" cy="3384550"/>
          </a:xfrm>
        </p:spPr>
        <p:txBody>
          <a:bodyPr/>
          <a:lstStyle/>
          <a:p>
            <a:pPr algn="just">
              <a:defRPr/>
            </a:pPr>
            <a:r>
              <a:rPr lang="cs-CZ" sz="1800" dirty="0"/>
              <a:t>Za posledních třicet let prošlo sociální bydlení ve Velké Británii velkými strukturálními změnami</a:t>
            </a:r>
            <a:r>
              <a:rPr lang="cs-CZ" sz="1800" dirty="0" smtClean="0"/>
              <a:t>.</a:t>
            </a:r>
          </a:p>
          <a:p>
            <a:pPr algn="just">
              <a:defRPr/>
            </a:pPr>
            <a:r>
              <a:rPr lang="cs-CZ" sz="1800" dirty="0"/>
              <a:t>Podle </a:t>
            </a:r>
            <a:r>
              <a:rPr lang="cs-CZ" sz="1800" dirty="0" err="1"/>
              <a:t>Malpasse</a:t>
            </a:r>
            <a:r>
              <a:rPr lang="cs-CZ" sz="1800" dirty="0"/>
              <a:t> (2005) vlastnily obce v roce 1987 přes 90% veškerého sociálního bydlení ve Velké Británii, ale už v roce 2003 toto číslo pokleslo na méně než dvě třetiny a tento trend je očekáván i nadále. </a:t>
            </a:r>
            <a:endParaRPr lang="cs-CZ" sz="1800" dirty="0" smtClean="0"/>
          </a:p>
          <a:p>
            <a:pPr algn="just">
              <a:defRPr/>
            </a:pPr>
            <a:r>
              <a:rPr lang="cs-CZ" sz="1800" dirty="0" err="1"/>
              <a:t>Pleace</a:t>
            </a:r>
            <a:r>
              <a:rPr lang="cs-CZ" sz="1800" dirty="0"/>
              <a:t>, </a:t>
            </a:r>
            <a:r>
              <a:rPr lang="cs-CZ" sz="1800" dirty="0" err="1"/>
              <a:t>Teller</a:t>
            </a:r>
            <a:r>
              <a:rPr lang="cs-CZ" sz="1800" dirty="0"/>
              <a:t> a </a:t>
            </a:r>
            <a:r>
              <a:rPr lang="cs-CZ" sz="1800" dirty="0" err="1"/>
              <a:t>Quilgars</a:t>
            </a:r>
            <a:r>
              <a:rPr lang="cs-CZ" sz="1800" dirty="0"/>
              <a:t> (2011) doplňují, že sociální bydlení pokrývá 18% z celkového bytového fondu Velké Británie (Lindovská, 2017, s. 85). </a:t>
            </a:r>
          </a:p>
          <a:p>
            <a:pPr algn="just">
              <a:defRPr/>
            </a:pPr>
            <a:r>
              <a:rPr lang="cs-CZ" sz="1800" dirty="0"/>
              <a:t>Obce jako vlastníky bydlení nahrazují bytové asociace (Lund, 2011 in Lindovská, 2017, s. 85</a:t>
            </a:r>
            <a:r>
              <a:rPr lang="cs-CZ" sz="1800" dirty="0" smtClean="0"/>
              <a:t>).</a:t>
            </a:r>
          </a:p>
          <a:p>
            <a:pPr algn="just">
              <a:defRPr/>
            </a:pPr>
            <a:endParaRPr lang="cs-CZ" sz="1800" dirty="0" smtClean="0"/>
          </a:p>
          <a:p>
            <a:pPr algn="just">
              <a:defRPr/>
            </a:pPr>
            <a:r>
              <a:rPr lang="cs-CZ" sz="1800" dirty="0" smtClean="0"/>
              <a:t> 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FSS_16_9_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elvetica OSU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FSS_16_9_cz.ppt [režim kompatibility]" id="{21E1532C-FE41-485D-8BB9-CF3312407184}" vid="{6D02F916-1D14-4987-9917-5E7D0F40787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prezentace_FSS_16_9_cz</Template>
  <TotalTime>745</TotalTime>
  <Words>1515</Words>
  <Application>Microsoft Office PowerPoint</Application>
  <PresentationFormat>Předvádění na obrazovce (16:9)</PresentationFormat>
  <Paragraphs>108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Helvetica</vt:lpstr>
      <vt:lpstr>Arial</vt:lpstr>
      <vt:lpstr>Calibri</vt:lpstr>
      <vt:lpstr>Wingdings</vt:lpstr>
      <vt:lpstr>prezentace_FSS_16_9_cz</vt:lpstr>
      <vt:lpstr>  Příklady projektů sociálního bydlení v zahraničí a v České republice</vt:lpstr>
      <vt:lpstr>Vymezení sociálního bydlení (EU x ČR) (1) </vt:lpstr>
      <vt:lpstr>Vymezení sociálního bydlení (EU x ČR) (2) </vt:lpstr>
      <vt:lpstr>Vymezení sociálního bydlení (EU x ČR) (3) </vt:lpstr>
      <vt:lpstr>Vymezení sociálního bydlení (EU x ČR) (4) </vt:lpstr>
      <vt:lpstr>Příklady – sociálního bydlení ve vybraných evropských zemích – Francie (1) </vt:lpstr>
      <vt:lpstr>Příklady – sociálního bydlení ve vybraných evropských zemích – Francie (2) </vt:lpstr>
      <vt:lpstr>Příklady – sociálního bydlení ve vybraných evropských zemích – Francie (3) </vt:lpstr>
      <vt:lpstr>Příklady – sociálního bydlení ve vybraných evropských zemích – Velká Británie (1) </vt:lpstr>
      <vt:lpstr>Příklady – sociálního bydlení ve vybraných evropských zemích – Velká Británie (2)</vt:lpstr>
      <vt:lpstr>Příklady – sociálního bydlení ve vybraných evropských zemích – Velká Británie (3)</vt:lpstr>
      <vt:lpstr>Projekt „Bydlení především v Evropě“ (1)</vt:lpstr>
      <vt:lpstr>Projekt „Bydlení především v Evropě“ (2)</vt:lpstr>
      <vt:lpstr> </vt:lpstr>
      <vt:lpstr>Housing first in Europe</vt:lpstr>
      <vt:lpstr>Realizace prostupného systému sociálního bydlení</vt:lpstr>
      <vt:lpstr>Zavádění Housing First „Bydlení především“ v podmínkách České republiky ? (1)</vt:lpstr>
      <vt:lpstr>Zavádění Housing First „Bydlení především“ v podmínkách České republiky ? (2)</vt:lpstr>
      <vt:lpstr>Brněnský projekt Rapid Re-housing vyhrál Evropskou cenu RegioStar Awards pro nejlepší projekt ukončování bezdomovectví  </vt:lpstr>
      <vt:lpstr>Použité zdroje (1):</vt:lpstr>
      <vt:lpstr>Použité zdroje (2):</vt:lpstr>
      <vt:lpstr>Děkuji za pozornost    Diskuse, otázky </vt:lpstr>
      <vt:lpstr>Snímek 23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VYUŽÍVÁNÍ ZDRAVOTNICKÝCH SLUŽEB U OBYVATEL AZYLOVÝCH DOMŮ</dc:title>
  <dc:creator>Uzivatel</dc:creator>
  <cp:lastModifiedBy>Uživatel</cp:lastModifiedBy>
  <cp:revision>58</cp:revision>
  <dcterms:created xsi:type="dcterms:W3CDTF">2017-10-02T18:09:04Z</dcterms:created>
  <dcterms:modified xsi:type="dcterms:W3CDTF">2017-11-07T07:01:32Z</dcterms:modified>
</cp:coreProperties>
</file>