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4"/>
  </p:notesMasterIdLst>
  <p:handoutMasterIdLst>
    <p:handoutMasterId r:id="rId15"/>
  </p:handoutMasterIdLst>
  <p:sldIdLst>
    <p:sldId id="264" r:id="rId2"/>
    <p:sldId id="266" r:id="rId3"/>
    <p:sldId id="267" r:id="rId4"/>
    <p:sldId id="268" r:id="rId5"/>
    <p:sldId id="269" r:id="rId6"/>
    <p:sldId id="271" r:id="rId7"/>
    <p:sldId id="272" r:id="rId8"/>
    <p:sldId id="270" r:id="rId9"/>
    <p:sldId id="265" r:id="rId10"/>
    <p:sldId id="279" r:id="rId11"/>
    <p:sldId id="278" r:id="rId12"/>
    <p:sldId id="280" r:id="rId13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8914" autoAdjust="0"/>
  </p:normalViewPr>
  <p:slideViewPr>
    <p:cSldViewPr>
      <p:cViewPr varScale="1">
        <p:scale>
          <a:sx n="50" d="100"/>
          <a:sy n="50" d="100"/>
        </p:scale>
        <p:origin x="195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E3DCB-E8C2-44D5-9CA5-37B5091DA8B3}" type="datetimeFigureOut">
              <a:rPr lang="cs-CZ" smtClean="0"/>
              <a:t>26.10.2017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7DDBC-AD8E-4FFD-933F-1A8893BAB1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968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1944F7-9D6C-49BA-ABED-4077FC678CC6}" type="datetimeFigureOut">
              <a:rPr lang="cs-CZ" smtClean="0"/>
              <a:t>26.10.2017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9716BB-E283-47CA-89A1-BCCAA7DC6B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8578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>
                <a:solidFill>
                  <a:prstClr val="black"/>
                </a:solidFill>
              </a:rPr>
              <a:pPr/>
              <a:t>1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6" name="Zástupný symbol pro datum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cs-CZ" dirty="0">
                <a:solidFill>
                  <a:prstClr val="black"/>
                </a:solidFill>
              </a:rPr>
              <a:t>28.5.2015</a:t>
            </a:r>
          </a:p>
        </p:txBody>
      </p:sp>
    </p:spTree>
    <p:extLst>
      <p:ext uri="{BB962C8B-B14F-4D97-AF65-F5344CB8AC3E}">
        <p14:creationId xmlns:p14="http://schemas.microsoft.com/office/powerpoint/2010/main" val="1354962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>
                <a:solidFill>
                  <a:prstClr val="black"/>
                </a:solidFill>
              </a:rPr>
              <a:pPr/>
              <a:t>2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6" name="Zástupný symbol pro datum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cs-CZ" dirty="0">
                <a:solidFill>
                  <a:prstClr val="black"/>
                </a:solidFill>
              </a:rPr>
              <a:t>28.5.2015</a:t>
            </a:r>
          </a:p>
        </p:txBody>
      </p:sp>
    </p:spTree>
    <p:extLst>
      <p:ext uri="{BB962C8B-B14F-4D97-AF65-F5344CB8AC3E}">
        <p14:creationId xmlns:p14="http://schemas.microsoft.com/office/powerpoint/2010/main" val="1425472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Přííklad</a:t>
            </a:r>
            <a:r>
              <a:rPr lang="cs-CZ" dirty="0"/>
              <a:t> – asistenční</a:t>
            </a:r>
            <a:r>
              <a:rPr lang="cs-CZ" baseline="0" dirty="0"/>
              <a:t> pes, A-giga, rapid </a:t>
            </a:r>
            <a:r>
              <a:rPr lang="cs-CZ" baseline="0" dirty="0" err="1"/>
              <a:t>rehausing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>
                <a:solidFill>
                  <a:prstClr val="black"/>
                </a:solidFill>
              </a:rPr>
              <a:pPr/>
              <a:t>3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6" name="Zástupný symbol pro datum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cs-CZ" dirty="0">
                <a:solidFill>
                  <a:prstClr val="black"/>
                </a:solidFill>
              </a:rPr>
              <a:t>28.5.2015</a:t>
            </a:r>
          </a:p>
        </p:txBody>
      </p:sp>
    </p:spTree>
    <p:extLst>
      <p:ext uri="{BB962C8B-B14F-4D97-AF65-F5344CB8AC3E}">
        <p14:creationId xmlns:p14="http://schemas.microsoft.com/office/powerpoint/2010/main" val="1425472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>
                <a:solidFill>
                  <a:prstClr val="black"/>
                </a:solidFill>
              </a:rPr>
              <a:pPr/>
              <a:t>4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6" name="Zástupný symbol pro datum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cs-CZ" dirty="0">
                <a:solidFill>
                  <a:prstClr val="black"/>
                </a:solidFill>
              </a:rPr>
              <a:t>28.5.2015</a:t>
            </a:r>
          </a:p>
        </p:txBody>
      </p:sp>
    </p:spTree>
    <p:extLst>
      <p:ext uri="{BB962C8B-B14F-4D97-AF65-F5344CB8AC3E}">
        <p14:creationId xmlns:p14="http://schemas.microsoft.com/office/powerpoint/2010/main" val="14254720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Filosofi</a:t>
            </a:r>
            <a:r>
              <a:rPr lang="cs-CZ" baseline="0" dirty="0" smtClean="0"/>
              <a:t>e výzvy:</a:t>
            </a:r>
          </a:p>
          <a:p>
            <a:endParaRPr lang="cs-CZ" dirty="0" smtClean="0"/>
          </a:p>
          <a:p>
            <a:r>
              <a:rPr lang="cs-CZ" dirty="0" smtClean="0"/>
              <a:t>Aktivizace a využívání potenciálu uživatelů (spolutvorba řešení, zapojení do rozhodování o dalším postupu, soustavná zpětná vazba od uživatelů, zacílení na silné stránky jednotlivců, skupin)</a:t>
            </a:r>
          </a:p>
          <a:p>
            <a:r>
              <a:rPr lang="cs-CZ" dirty="0" smtClean="0"/>
              <a:t>Zvýšení kvality života CS (trvalost dopadu, posílení schopnosti řešit vlastními silami, zvýšení společenského uznání cílové skupiny)</a:t>
            </a:r>
          </a:p>
          <a:p>
            <a:r>
              <a:rPr lang="cs-CZ" dirty="0" smtClean="0"/>
              <a:t>Propojování a partnerství – partneři z jiných sektorů a oborů, multidisciplinární přístup, sdílení zdrojů a znalostí. Zapojení </a:t>
            </a:r>
            <a:r>
              <a:rPr lang="cs-CZ" dirty="0" err="1" smtClean="0"/>
              <a:t>stakeholderů</a:t>
            </a:r>
            <a:r>
              <a:rPr lang="cs-CZ" dirty="0" smtClean="0"/>
              <a:t> již do přípravy projektu. </a:t>
            </a:r>
          </a:p>
          <a:p>
            <a:r>
              <a:rPr lang="cs-CZ" dirty="0" smtClean="0"/>
              <a:t>Motivace – žadatele pro řešení, zájem CS a poptávka </a:t>
            </a:r>
            <a:r>
              <a:rPr lang="cs-CZ" dirty="0" err="1" smtClean="0"/>
              <a:t>stakeholderů</a:t>
            </a:r>
            <a:r>
              <a:rPr lang="cs-CZ" dirty="0" smtClean="0"/>
              <a:t> po řešení.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Hluboká znalost problematiky – včetně teorie a zahraničních zdrojů (některé hypotézy lze vyvrátit již jen na základě studia dostupné literatury), znalost potřeb cílové skupiny, orientace v metodách evaluace.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9716BB-E283-47CA-89A1-BCCAA7DC6B7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85772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>
                <a:solidFill>
                  <a:prstClr val="black"/>
                </a:solidFill>
              </a:rPr>
              <a:pPr/>
              <a:t>9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6" name="Zástupný symbol pro datum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cs-CZ" dirty="0">
                <a:solidFill>
                  <a:prstClr val="black"/>
                </a:solidFill>
              </a:rPr>
              <a:t>28.5.2015</a:t>
            </a:r>
          </a:p>
        </p:txBody>
      </p:sp>
    </p:spTree>
    <p:extLst>
      <p:ext uri="{BB962C8B-B14F-4D97-AF65-F5344CB8AC3E}">
        <p14:creationId xmlns:p14="http://schemas.microsoft.com/office/powerpoint/2010/main" val="14254720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>
                <a:solidFill>
                  <a:prstClr val="black"/>
                </a:solidFill>
              </a:rPr>
              <a:pPr/>
              <a:t>10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6" name="Zástupný symbol pro datum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cs-CZ" dirty="0">
                <a:solidFill>
                  <a:prstClr val="black"/>
                </a:solidFill>
              </a:rPr>
              <a:t>28.5.2015</a:t>
            </a:r>
          </a:p>
        </p:txBody>
      </p:sp>
    </p:spTree>
    <p:extLst>
      <p:ext uri="{BB962C8B-B14F-4D97-AF65-F5344CB8AC3E}">
        <p14:creationId xmlns:p14="http://schemas.microsoft.com/office/powerpoint/2010/main" val="1425472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8503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13883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433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087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725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964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4752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206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299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3926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AFDDFA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736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s://www.respekt.cz/spolecnost/zastreseny-park-ceske-knihovny-hledaji-novy-smysl-existence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512000" y="2564904"/>
            <a:ext cx="7308472" cy="1224136"/>
          </a:xfrm>
        </p:spPr>
        <p:txBody>
          <a:bodyPr/>
          <a:lstStyle/>
          <a:p>
            <a:r>
              <a:rPr lang="cs-CZ" dirty="0" smtClean="0"/>
              <a:t>Jak vidí sociální inovace </a:t>
            </a:r>
            <a:r>
              <a:rPr lang="cs-CZ" dirty="0" err="1" smtClean="0"/>
              <a:t>mpsv</a:t>
            </a:r>
            <a:r>
              <a:rPr lang="cs-CZ" dirty="0" smtClean="0"/>
              <a:t>?</a:t>
            </a:r>
            <a:endParaRPr lang="cs-CZ" dirty="0">
              <a:solidFill>
                <a:srgbClr val="FF0000"/>
              </a:solidFill>
            </a:endParaRPr>
          </a:p>
        </p:txBody>
      </p:sp>
      <p:pic>
        <p:nvPicPr>
          <p:cNvPr id="14" name="Zástupný symbol pro obrázek 13"/>
          <p:cNvPicPr>
            <a:picLocks noGrp="1" noChangeAspect="1"/>
          </p:cNvPicPr>
          <p:nvPr>
            <p:ph type="pic" sz="quarter" idx="1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136473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Individualizovaná péče pro seniory a handicapované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10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026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3S</a:t>
            </a:r>
            <a:endParaRPr lang="en-GB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1520" y="1268760"/>
            <a:ext cx="5658703" cy="208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ástupný symbol pro obsah 5"/>
          <p:cNvSpPr>
            <a:spLocks noGrp="1"/>
          </p:cNvSpPr>
          <p:nvPr>
            <p:ph idx="10"/>
          </p:nvPr>
        </p:nvSpPr>
        <p:spPr>
          <a:xfrm>
            <a:off x="540000" y="3429000"/>
            <a:ext cx="8064000" cy="2691000"/>
          </a:xfrm>
        </p:spPr>
        <p:txBody>
          <a:bodyPr/>
          <a:lstStyle/>
          <a:p>
            <a:r>
              <a:rPr lang="cs-CZ" dirty="0" smtClean="0"/>
              <a:t>Sdílení úvazků, pečovatelé co nejblíže místa výkonu, kapacita podle poptávky, potenciál znevýhodněných osob</a:t>
            </a:r>
          </a:p>
          <a:p>
            <a:r>
              <a:rPr lang="cs-CZ" dirty="0" smtClean="0"/>
              <a:t>24/7 pokrytí, hůře dostupné lokality</a:t>
            </a:r>
          </a:p>
          <a:p>
            <a:r>
              <a:rPr lang="cs-CZ" dirty="0" smtClean="0"/>
              <a:t>Mapování potřeb klientů, účtování služby jen za péči. </a:t>
            </a:r>
          </a:p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11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27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Centrum sociálních inovací v knihovnách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484784"/>
            <a:ext cx="8064000" cy="240321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600" dirty="0"/>
              <a:t>Příležitost: ČR má 5353 veřejných knihoven (víc než benzinek nebo cukráren)</a:t>
            </a:r>
          </a:p>
          <a:p>
            <a:pPr>
              <a:lnSpc>
                <a:spcPct val="100000"/>
              </a:lnSpc>
            </a:pPr>
            <a:r>
              <a:rPr lang="cs-CZ" sz="1600" dirty="0"/>
              <a:t>Cíl: využít skrytého potenciálu knihoven jako komunitních center a přizpůsobení veřejné služby moderní době</a:t>
            </a:r>
          </a:p>
          <a:p>
            <a:pPr>
              <a:lnSpc>
                <a:spcPct val="100000"/>
              </a:lnSpc>
            </a:pPr>
            <a:r>
              <a:rPr lang="cs-CZ" sz="1600" dirty="0"/>
              <a:t>Nástroj: zavádění sociálních inovací do knihoven, zaměřených na začleňování ohrožených cílových </a:t>
            </a:r>
            <a:r>
              <a:rPr lang="cs-CZ" sz="1600" dirty="0" smtClean="0"/>
              <a:t>skupin</a:t>
            </a:r>
          </a:p>
          <a:p>
            <a:pPr>
              <a:lnSpc>
                <a:spcPct val="100000"/>
              </a:lnSpc>
            </a:pPr>
            <a:r>
              <a:rPr lang="cs-CZ" sz="1600" dirty="0" smtClean="0"/>
              <a:t>O projektu </a:t>
            </a:r>
            <a:r>
              <a:rPr lang="cs-CZ" sz="1600" dirty="0"/>
              <a:t>informoval Respekt: </a:t>
            </a:r>
            <a:r>
              <a:rPr lang="cs-CZ" sz="1600" dirty="0">
                <a:hlinkClick r:id="rId2"/>
              </a:rPr>
              <a:t>https://</a:t>
            </a:r>
            <a:r>
              <a:rPr lang="cs-CZ" sz="1600" dirty="0" smtClean="0">
                <a:hlinkClick r:id="rId2"/>
              </a:rPr>
              <a:t>www.respekt.cz/spolecnost/zastreseny-park-ceske-knihovny-hledaji-novy-smysl-existence</a:t>
            </a:r>
            <a:r>
              <a:rPr lang="cs-CZ" sz="1600" dirty="0" smtClean="0"/>
              <a:t> </a:t>
            </a:r>
            <a:endParaRPr lang="cs-CZ" sz="1600" dirty="0"/>
          </a:p>
          <a:p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005064"/>
            <a:ext cx="2880320" cy="2014728"/>
          </a:xfr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12</a:t>
            </a:fld>
            <a:endParaRPr lang="cs-CZ" dirty="0">
              <a:solidFill>
                <a:srgbClr val="084A8B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4001493"/>
            <a:ext cx="3024336" cy="2016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42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Naše Definice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2776"/>
            <a:ext cx="8352928" cy="5040560"/>
          </a:xfrm>
          <a:noFill/>
        </p:spPr>
        <p:txBody>
          <a:bodyPr/>
          <a:lstStyle/>
          <a:p>
            <a:r>
              <a:rPr lang="cs-CZ" sz="2000" dirty="0"/>
              <a:t>Sociální inovace je široký </a:t>
            </a:r>
            <a:r>
              <a:rPr lang="cs-CZ" sz="2000" dirty="0" smtClean="0"/>
              <a:t>pojem, obtížně vymezitelný</a:t>
            </a:r>
            <a:endParaRPr lang="cs-CZ" sz="2000" dirty="0"/>
          </a:p>
          <a:p>
            <a:r>
              <a:rPr lang="cs-CZ" sz="2000" dirty="0"/>
              <a:t>Sociální inovace ≠ sociální </a:t>
            </a:r>
            <a:r>
              <a:rPr lang="cs-CZ" sz="2000" dirty="0" smtClean="0"/>
              <a:t>podnikání</a:t>
            </a:r>
            <a:r>
              <a:rPr lang="cs-CZ" sz="2000" dirty="0"/>
              <a:t>, sociální začleňování </a:t>
            </a:r>
          </a:p>
          <a:p>
            <a:r>
              <a:rPr lang="cs-CZ" sz="2000" dirty="0" smtClean="0"/>
              <a:t>Sociální </a:t>
            </a:r>
            <a:r>
              <a:rPr lang="cs-CZ" sz="2000" dirty="0"/>
              <a:t>inovace </a:t>
            </a:r>
            <a:r>
              <a:rPr lang="cs-CZ" sz="2000" dirty="0" smtClean="0"/>
              <a:t>– udržitelná změna kvality života</a:t>
            </a:r>
            <a:endParaRPr lang="cs-CZ" sz="2000" dirty="0"/>
          </a:p>
          <a:p>
            <a:pPr marL="0" indent="0">
              <a:buNone/>
            </a:pPr>
            <a:r>
              <a:rPr lang="cs-CZ" sz="1600" b="1" dirty="0" smtClean="0"/>
              <a:t>Definice </a:t>
            </a:r>
            <a:r>
              <a:rPr lang="cs-CZ" sz="1600" b="1" dirty="0"/>
              <a:t>dle OPZ:</a:t>
            </a:r>
          </a:p>
          <a:p>
            <a:pPr marL="0" indent="0">
              <a:buNone/>
            </a:pPr>
            <a:r>
              <a:rPr lang="cs-CZ" sz="1600" dirty="0"/>
              <a:t>Sociální inovace představují nové a oproti dostupným alternativám lepší řešení, tj. </a:t>
            </a:r>
            <a:r>
              <a:rPr lang="cs-CZ" sz="1600" b="1" dirty="0"/>
              <a:t>účinnější, efektivnější, udržitelnější, spravedlivější</a:t>
            </a:r>
            <a:r>
              <a:rPr lang="cs-CZ" sz="1600" dirty="0"/>
              <a:t>, která naplňují naléhavé sociální (resp. společenské) potřeby a zároveň vytvářejí nové sociální vztahy nebo spolupráce. Sociální inovace mohou zahrnovat nové produkty, procesy, služby, organizační uspořádání, regulace, institucionální formy, funkce, role, intervence a nové formy řešení sociálních potřeb.</a:t>
            </a:r>
            <a:endParaRPr lang="cs-CZ" sz="16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2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862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</a:t>
            </a:r>
            <a:r>
              <a:rPr lang="cs-CZ" dirty="0" smtClean="0"/>
              <a:t>inovace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2776"/>
            <a:ext cx="8352928" cy="5040560"/>
          </a:xfrm>
          <a:noFill/>
        </p:spPr>
        <p:txBody>
          <a:bodyPr/>
          <a:lstStyle/>
          <a:p>
            <a:r>
              <a:rPr lang="cs-CZ" sz="2000" dirty="0"/>
              <a:t>Ideální projekt</a:t>
            </a:r>
            <a:r>
              <a:rPr lang="cs-CZ" sz="2000" dirty="0" smtClean="0"/>
              <a:t>:</a:t>
            </a:r>
          </a:p>
          <a:p>
            <a:pPr lvl="1"/>
            <a:r>
              <a:rPr lang="cs-CZ" sz="1600" dirty="0"/>
              <a:t>Znevýhodnění jako </a:t>
            </a:r>
            <a:r>
              <a:rPr lang="cs-CZ" sz="1600" dirty="0" smtClean="0"/>
              <a:t>příležitost, zátěž </a:t>
            </a:r>
            <a:r>
              <a:rPr lang="cs-CZ" sz="1600" dirty="0"/>
              <a:t>jako zdroj příjmů, CS jako aktér změny</a:t>
            </a:r>
          </a:p>
          <a:p>
            <a:pPr lvl="1"/>
            <a:r>
              <a:rPr lang="cs-CZ" sz="1600" dirty="0"/>
              <a:t>Nalezne řešení sociálního problému, které je efektivnější než stávající řešení, a které je následně implementováno systémově → More </a:t>
            </a:r>
            <a:r>
              <a:rPr lang="cs-CZ" sz="1600" dirty="0" err="1"/>
              <a:t>for</a:t>
            </a:r>
            <a:r>
              <a:rPr lang="cs-CZ" sz="1600" dirty="0"/>
              <a:t> </a:t>
            </a:r>
            <a:r>
              <a:rPr lang="cs-CZ" sz="1600" dirty="0" err="1"/>
              <a:t>Less</a:t>
            </a:r>
            <a:r>
              <a:rPr lang="cs-CZ" sz="1600" dirty="0"/>
              <a:t> </a:t>
            </a:r>
            <a:r>
              <a:rPr lang="cs-CZ" sz="1600" dirty="0" err="1"/>
              <a:t>for</a:t>
            </a:r>
            <a:r>
              <a:rPr lang="cs-CZ" sz="1600" dirty="0"/>
              <a:t> </a:t>
            </a:r>
            <a:r>
              <a:rPr lang="cs-CZ" sz="1600" dirty="0" smtClean="0"/>
              <a:t>More</a:t>
            </a:r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0" smtClean="0"/>
              <a:t>Co </a:t>
            </a:r>
            <a:r>
              <a:rPr lang="cs-CZ" dirty="0"/>
              <a:t>pro to potřebujeme:</a:t>
            </a:r>
          </a:p>
          <a:p>
            <a:pPr lvl="2"/>
            <a:r>
              <a:rPr lang="cs-CZ" sz="1600" dirty="0" smtClean="0"/>
              <a:t>Příjemce otevřené novým věcem</a:t>
            </a:r>
            <a:endParaRPr lang="cs-CZ" sz="1600" dirty="0"/>
          </a:p>
          <a:p>
            <a:pPr lvl="2"/>
            <a:r>
              <a:rPr lang="cs-CZ" sz="1600" dirty="0" smtClean="0"/>
              <a:t>Příjemce schopné zapojit partnery z veřejné správy</a:t>
            </a:r>
          </a:p>
          <a:p>
            <a:pPr lvl="2"/>
            <a:r>
              <a:rPr lang="cs-CZ" sz="1600" dirty="0" smtClean="0"/>
              <a:t>Průkaznou </a:t>
            </a:r>
            <a:r>
              <a:rPr lang="cs-CZ" sz="1600" dirty="0"/>
              <a:t>evaluaci </a:t>
            </a:r>
            <a:r>
              <a:rPr lang="cs-CZ" sz="1600" dirty="0" smtClean="0"/>
              <a:t>dopadu projektu </a:t>
            </a:r>
            <a:r>
              <a:rPr lang="cs-CZ" sz="1600" dirty="0"/>
              <a:t>a vypočítaný model úspor</a:t>
            </a:r>
          </a:p>
          <a:p>
            <a:pPr lvl="2"/>
            <a:r>
              <a:rPr lang="cs-CZ" sz="1600" dirty="0"/>
              <a:t>Správně nastavený projekt = velké nároky na </a:t>
            </a:r>
            <a:r>
              <a:rPr lang="cs-CZ" sz="1600" dirty="0" smtClean="0"/>
              <a:t>žadatele</a:t>
            </a:r>
          </a:p>
          <a:p>
            <a:pPr marL="666000" lvl="2" indent="0">
              <a:buNone/>
            </a:pPr>
            <a:r>
              <a:rPr lang="cs-CZ" sz="1600" dirty="0" smtClean="0"/>
              <a:t> </a:t>
            </a:r>
            <a:r>
              <a:rPr lang="cs-CZ" sz="1600" dirty="0"/>
              <a:t>– musí znát: </a:t>
            </a:r>
            <a:r>
              <a:rPr lang="cs-CZ" sz="1600" b="1" dirty="0"/>
              <a:t>problém</a:t>
            </a:r>
            <a:r>
              <a:rPr lang="cs-CZ" sz="1600" dirty="0"/>
              <a:t> (který chtějí řešit), jeho </a:t>
            </a:r>
            <a:r>
              <a:rPr lang="cs-CZ" sz="1600" b="1" dirty="0"/>
              <a:t>příčiny</a:t>
            </a:r>
            <a:r>
              <a:rPr lang="cs-CZ" sz="1600" dirty="0"/>
              <a:t>, </a:t>
            </a:r>
            <a:r>
              <a:rPr lang="cs-CZ" sz="1600" b="1" dirty="0"/>
              <a:t>motivaci </a:t>
            </a:r>
            <a:r>
              <a:rPr lang="cs-CZ" sz="1600" dirty="0"/>
              <a:t>cílové skupiny, klíčové </a:t>
            </a:r>
            <a:r>
              <a:rPr lang="cs-CZ" sz="1600" b="1" dirty="0"/>
              <a:t>stakeholdery</a:t>
            </a:r>
            <a:r>
              <a:rPr lang="cs-CZ" sz="1600" dirty="0"/>
              <a:t>, </a:t>
            </a:r>
            <a:r>
              <a:rPr lang="cs-CZ" sz="1600" b="1" dirty="0"/>
              <a:t>alternativy</a:t>
            </a:r>
            <a:r>
              <a:rPr lang="cs-CZ" sz="1600" dirty="0"/>
              <a:t> svého řešení, musí mít </a:t>
            </a:r>
            <a:r>
              <a:rPr lang="cs-CZ" sz="1600" b="1" dirty="0"/>
              <a:t>měřitelný sociální impakt</a:t>
            </a:r>
            <a:r>
              <a:rPr lang="cs-CZ" sz="1600" dirty="0" smtClean="0"/>
              <a:t>,</a:t>
            </a:r>
          </a:p>
          <a:p>
            <a:pPr marL="666000" lvl="2" indent="0">
              <a:buNone/>
            </a:pPr>
            <a:r>
              <a:rPr lang="cs-CZ" sz="1600" dirty="0" smtClean="0"/>
              <a:t>–  </a:t>
            </a:r>
            <a:r>
              <a:rPr lang="cs-CZ" sz="1600" dirty="0"/>
              <a:t>řešení, které má potenciál zlepšit situaci cílové skupiny, a být ideálně levnější než dostupné alternativy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3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235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Specifika sociálních inovací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2776"/>
            <a:ext cx="8352928" cy="5040560"/>
          </a:xfrm>
          <a:noFill/>
        </p:spPr>
        <p:txBody>
          <a:bodyPr/>
          <a:lstStyle/>
          <a:p>
            <a:pPr marL="0" indent="0">
              <a:buNone/>
            </a:pPr>
            <a:r>
              <a:rPr lang="cs-CZ" sz="2000" dirty="0" smtClean="0"/>
              <a:t>Proč se zajímavá řešení obtížně prosazují</a:t>
            </a:r>
          </a:p>
          <a:p>
            <a:r>
              <a:rPr lang="cs-CZ" sz="2000" dirty="0" smtClean="0"/>
              <a:t>Dopad řešení se obvykle plně prokáže až za </a:t>
            </a:r>
            <a:r>
              <a:rPr lang="cs-CZ" sz="2000" dirty="0"/>
              <a:t>velmi dlouhou dobu</a:t>
            </a:r>
          </a:p>
          <a:p>
            <a:r>
              <a:rPr lang="cs-CZ" sz="2000" dirty="0" smtClean="0"/>
              <a:t>Výsledný finanční efekt – např. úspora nákladů na sociální dávky díky efektivnějším službám, nebo zmírnění sociálního problému „získává“ většinou </a:t>
            </a:r>
            <a:r>
              <a:rPr lang="cs-CZ" sz="2000" dirty="0"/>
              <a:t>někdo jiný, než realizátor inovace (občané, stát</a:t>
            </a:r>
            <a:r>
              <a:rPr lang="cs-CZ" sz="2000" dirty="0" smtClean="0"/>
              <a:t>)</a:t>
            </a:r>
          </a:p>
          <a:p>
            <a:r>
              <a:rPr lang="cs-CZ" sz="2000" dirty="0" smtClean="0"/>
              <a:t>Čím radikálnější je sociální inovace, tím větší odpor musí obvykle překonávat</a:t>
            </a:r>
            <a:endParaRPr lang="cs-CZ" sz="2000" dirty="0"/>
          </a:p>
          <a:p>
            <a:pPr marL="0" indent="0">
              <a:buNone/>
            </a:pPr>
            <a:r>
              <a:rPr lang="cs-CZ" sz="2000" dirty="0"/>
              <a:t>  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4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550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Plánované výzvy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Výzva č. 82 – </a:t>
            </a:r>
            <a:r>
              <a:rPr lang="cs-CZ" dirty="0" err="1" smtClean="0"/>
              <a:t>ambiciozní</a:t>
            </a:r>
            <a:r>
              <a:rPr lang="cs-CZ" dirty="0" smtClean="0"/>
              <a:t> inovace</a:t>
            </a:r>
          </a:p>
          <a:p>
            <a:r>
              <a:rPr lang="cs-CZ" dirty="0" smtClean="0"/>
              <a:t>Výzva č. 83 – menší inovace</a:t>
            </a:r>
          </a:p>
          <a:p>
            <a:r>
              <a:rPr lang="cs-CZ" dirty="0" smtClean="0"/>
              <a:t>Výzva č. 59 – mobilita mládeže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5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541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Výzva 82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Vyhlášení v prosinci 2017</a:t>
            </a:r>
          </a:p>
          <a:p>
            <a:r>
              <a:rPr lang="cs-CZ" dirty="0" smtClean="0"/>
              <a:t>Projekty na 3 roky, max. 15 mil. Kč</a:t>
            </a:r>
          </a:p>
          <a:p>
            <a:r>
              <a:rPr lang="cs-CZ" dirty="0" smtClean="0"/>
              <a:t>Potenciál na systémovou změnu, </a:t>
            </a:r>
            <a:r>
              <a:rPr lang="cs-CZ" dirty="0" err="1" smtClean="0"/>
              <a:t>advokační</a:t>
            </a:r>
            <a:r>
              <a:rPr lang="cs-CZ" dirty="0" smtClean="0"/>
              <a:t> práce s veřejnou správou</a:t>
            </a:r>
          </a:p>
          <a:p>
            <a:r>
              <a:rPr lang="cs-CZ" dirty="0" smtClean="0"/>
              <a:t>Povinná konzultace před předložením žádosti</a:t>
            </a:r>
          </a:p>
          <a:p>
            <a:r>
              <a:rPr lang="cs-CZ" dirty="0"/>
              <a:t>Jádrem je nový způsob řešení přetrvávajícího </a:t>
            </a:r>
            <a:r>
              <a:rPr lang="cs-CZ" dirty="0" smtClean="0"/>
              <a:t>sociálního</a:t>
            </a:r>
          </a:p>
          <a:p>
            <a:r>
              <a:rPr lang="cs-CZ" dirty="0" smtClean="0"/>
              <a:t> </a:t>
            </a:r>
            <a:r>
              <a:rPr lang="cs-CZ" dirty="0"/>
              <a:t>Prokázání </a:t>
            </a:r>
            <a:r>
              <a:rPr lang="cs-CZ" dirty="0" smtClean="0"/>
              <a:t>funkčnosti pomocí </a:t>
            </a:r>
            <a:r>
              <a:rPr lang="cs-CZ" dirty="0" err="1" smtClean="0"/>
              <a:t>kontrafaktuální</a:t>
            </a:r>
            <a:r>
              <a:rPr lang="cs-CZ" dirty="0" smtClean="0"/>
              <a:t> evaluace</a:t>
            </a:r>
          </a:p>
          <a:p>
            <a:pPr marL="0" indent="0">
              <a:buNone/>
            </a:pPr>
            <a:r>
              <a:rPr lang="cs-CZ" dirty="0" smtClean="0"/>
              <a:t>problému.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6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831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Výzva 83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4581328"/>
          </a:xfrm>
        </p:spPr>
        <p:txBody>
          <a:bodyPr/>
          <a:lstStyle/>
          <a:p>
            <a:r>
              <a:rPr lang="cs-CZ" dirty="0" smtClean="0"/>
              <a:t>Vyhlášení v únoru 2018 </a:t>
            </a:r>
          </a:p>
          <a:p>
            <a:r>
              <a:rPr lang="cs-CZ" dirty="0" smtClean="0"/>
              <a:t>Projekty na 2 roky, max. na 5 milionů</a:t>
            </a:r>
          </a:p>
          <a:p>
            <a:r>
              <a:rPr lang="cs-CZ" dirty="0" smtClean="0"/>
              <a:t>Menší požadavky na prokazatelnost dopadu inovace, nutný ‚</a:t>
            </a:r>
            <a:r>
              <a:rPr lang="cs-CZ" dirty="0" err="1" smtClean="0"/>
              <a:t>wow</a:t>
            </a:r>
            <a:r>
              <a:rPr lang="cs-CZ" smtClean="0"/>
              <a:t> efekt‘ </a:t>
            </a:r>
            <a:r>
              <a:rPr lang="cs-CZ" dirty="0" smtClean="0"/>
              <a:t>(novost řešení a potenciální dopad)</a:t>
            </a:r>
          </a:p>
          <a:p>
            <a:r>
              <a:rPr lang="cs-CZ" dirty="0" smtClean="0"/>
              <a:t>Evaluace jako způsob učení (učící se organizace)</a:t>
            </a:r>
          </a:p>
          <a:p>
            <a:pPr lvl="1"/>
            <a:r>
              <a:rPr lang="cs-CZ" dirty="0" smtClean="0"/>
              <a:t>Uschopnění (</a:t>
            </a:r>
            <a:r>
              <a:rPr lang="cs-CZ" dirty="0" err="1" smtClean="0"/>
              <a:t>empowerment</a:t>
            </a:r>
            <a:r>
              <a:rPr lang="cs-CZ" dirty="0" smtClean="0"/>
              <a:t>) cílové skupiny </a:t>
            </a:r>
          </a:p>
          <a:p>
            <a:pPr lvl="1"/>
            <a:r>
              <a:rPr lang="cs-CZ" dirty="0"/>
              <a:t>Holistický přístup </a:t>
            </a:r>
          </a:p>
          <a:p>
            <a:pPr lvl="1"/>
            <a:r>
              <a:rPr lang="cs-CZ" dirty="0"/>
              <a:t>Bourá zavedené předsudky vůči CS (znevýhodnění jako příležitost)</a:t>
            </a:r>
          </a:p>
          <a:p>
            <a:pPr marL="666000" lvl="2" indent="0">
              <a:buNone/>
            </a:pP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7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285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Oblasti předběžné žádosti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340768"/>
            <a:ext cx="8064000" cy="4320000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Vymezení problému </a:t>
            </a:r>
            <a:r>
              <a:rPr lang="cs-CZ" dirty="0"/>
              <a:t>(koho se </a:t>
            </a:r>
            <a:r>
              <a:rPr lang="cs-CZ" dirty="0" smtClean="0"/>
              <a:t>týká, vývoj, rozsah a dopady, dosavadní způsoby řešení + příčiny) </a:t>
            </a:r>
          </a:p>
          <a:p>
            <a:pPr marL="0" indent="0">
              <a:buNone/>
            </a:pPr>
            <a:r>
              <a:rPr lang="cs-CZ" b="1" dirty="0" smtClean="0"/>
              <a:t>Očekávaná změna </a:t>
            </a:r>
            <a:r>
              <a:rPr lang="cs-CZ" dirty="0" smtClean="0"/>
              <a:t>(čeho </a:t>
            </a:r>
            <a:r>
              <a:rPr lang="cs-CZ" dirty="0"/>
              <a:t>chcete dosáhnout, </a:t>
            </a:r>
            <a:r>
              <a:rPr lang="cs-CZ" dirty="0" smtClean="0"/>
              <a:t>kam </a:t>
            </a:r>
            <a:r>
              <a:rPr lang="cs-CZ" dirty="0"/>
              <a:t>se CS v rámci projektu dostane a </a:t>
            </a:r>
            <a:r>
              <a:rPr lang="cs-CZ" dirty="0" smtClean="0"/>
              <a:t>dlouhodobý dopad)</a:t>
            </a:r>
          </a:p>
          <a:p>
            <a:pPr marL="0" indent="0">
              <a:buNone/>
            </a:pPr>
            <a:r>
              <a:rPr lang="cs-CZ" b="1" dirty="0" smtClean="0"/>
              <a:t>„Teorie změny“ </a:t>
            </a:r>
            <a:r>
              <a:rPr lang="cs-CZ" dirty="0" smtClean="0"/>
              <a:t>(aktivity k dosažení změny, objasnění vztahů,  typický klient)</a:t>
            </a:r>
          </a:p>
          <a:p>
            <a:pPr marL="0" indent="0">
              <a:buNone/>
            </a:pPr>
            <a:r>
              <a:rPr lang="cs-CZ" b="1" dirty="0" smtClean="0"/>
              <a:t>Ověřování</a:t>
            </a:r>
            <a:r>
              <a:rPr lang="cs-CZ" dirty="0" smtClean="0"/>
              <a:t> (co, kdy, jak – jak ověříte dosažení cíle, způsoby vyhodnocení, četnost a výběr skupiny)</a:t>
            </a:r>
          </a:p>
          <a:p>
            <a:pPr marL="0" indent="0">
              <a:buNone/>
            </a:pPr>
            <a:r>
              <a:rPr lang="cs-CZ" b="1" dirty="0" err="1" smtClean="0"/>
              <a:t>Advokační</a:t>
            </a:r>
            <a:r>
              <a:rPr lang="cs-CZ" b="1" dirty="0" smtClean="0"/>
              <a:t> strategie</a:t>
            </a:r>
            <a:r>
              <a:rPr lang="cs-CZ" dirty="0" smtClean="0"/>
              <a:t> (udržitelnost, </a:t>
            </a:r>
            <a:r>
              <a:rPr lang="cs-CZ" dirty="0" err="1" smtClean="0"/>
              <a:t>stakeholdeři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b="1" dirty="0" smtClean="0"/>
              <a:t>Shrnutí, odkazy na zdroje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8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657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Ukončené Výzvy </a:t>
            </a:r>
            <a:r>
              <a:rPr lang="cs-CZ" dirty="0"/>
              <a:t>v PO3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2776"/>
            <a:ext cx="8352928" cy="5040560"/>
          </a:xfrm>
          <a:noFill/>
        </p:spPr>
        <p:txBody>
          <a:bodyPr/>
          <a:lstStyle/>
          <a:p>
            <a:r>
              <a:rPr lang="cs-CZ" sz="2000" dirty="0"/>
              <a:t>Testování </a:t>
            </a:r>
            <a:r>
              <a:rPr lang="cs-CZ" sz="2000" dirty="0" smtClean="0"/>
              <a:t>schématu:</a:t>
            </a:r>
          </a:p>
          <a:p>
            <a:pPr lvl="1"/>
            <a:r>
              <a:rPr lang="cs-CZ" sz="1600" dirty="0" smtClean="0"/>
              <a:t>Výzva č. 31 na budování kapacit a profesionalizaci NNO</a:t>
            </a:r>
          </a:p>
          <a:p>
            <a:pPr lvl="1"/>
            <a:r>
              <a:rPr lang="cs-CZ" sz="1600" dirty="0" smtClean="0"/>
              <a:t>Výzva č. 32 na mezinárodní mobilitu mládeže</a:t>
            </a:r>
            <a:endParaRPr lang="cs-CZ" sz="2000" dirty="0"/>
          </a:p>
          <a:p>
            <a:r>
              <a:rPr lang="cs-CZ" sz="2000" dirty="0"/>
              <a:t>Testování řešení hrozících či přetrvávajících sociálních problémů v oblasti sociálního začleňování, zaměstnanosti a veřejné správy – výzvy č. 18, 24</a:t>
            </a:r>
          </a:p>
          <a:p>
            <a:r>
              <a:rPr lang="cs-CZ" sz="2000" dirty="0"/>
              <a:t>Podpora inovačního prostředí – výzva č. </a:t>
            </a:r>
            <a:r>
              <a:rPr lang="cs-CZ" sz="2000" dirty="0" smtClean="0"/>
              <a:t>124</a:t>
            </a:r>
          </a:p>
          <a:p>
            <a:pPr lvl="1"/>
            <a:r>
              <a:rPr lang="cs-CZ" sz="1600" dirty="0" smtClean="0"/>
              <a:t>Datové platformy, znalostní platformy, akcelerátory a inkubátory, investice do impaktu</a:t>
            </a:r>
          </a:p>
          <a:p>
            <a:pPr marL="414000" lvl="1" indent="0">
              <a:buNone/>
            </a:pPr>
            <a:endParaRPr lang="cs-CZ" sz="1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9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082889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">
  <a:themeElements>
    <a:clrScheme name="šablona OPZ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1564</TotalTime>
  <Words>783</Words>
  <Application>Microsoft Office PowerPoint</Application>
  <PresentationFormat>Předvádění na obrazovce (4:3)</PresentationFormat>
  <Paragraphs>102</Paragraphs>
  <Slides>12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Wingdings</vt:lpstr>
      <vt:lpstr>Wingdings 3</vt:lpstr>
      <vt:lpstr>prezentace</vt:lpstr>
      <vt:lpstr>Jak vidí sociální inovace mpsv?</vt:lpstr>
      <vt:lpstr>Naše Definice</vt:lpstr>
      <vt:lpstr>Sociální inovace</vt:lpstr>
      <vt:lpstr>Specifika sociálních inovací</vt:lpstr>
      <vt:lpstr>Plánované výzvy</vt:lpstr>
      <vt:lpstr>Výzva 82</vt:lpstr>
      <vt:lpstr>Výzva 83</vt:lpstr>
      <vt:lpstr>Oblasti předběžné žádosti</vt:lpstr>
      <vt:lpstr>Ukončené Výzvy v PO3</vt:lpstr>
      <vt:lpstr>Individualizovaná péče pro seniory a handicapované</vt:lpstr>
      <vt:lpstr>3S</vt:lpstr>
      <vt:lpstr>Centrum sociálních inovací v knihovnách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inovace v PO3 OPZ</dc:title>
  <dc:creator>Pěchoučková Markéta, Mgr. (MPSV)</dc:creator>
  <cp:lastModifiedBy>Spravce</cp:lastModifiedBy>
  <cp:revision>51</cp:revision>
  <cp:lastPrinted>2017-10-10T16:06:49Z</cp:lastPrinted>
  <dcterms:created xsi:type="dcterms:W3CDTF">2016-05-03T18:00:38Z</dcterms:created>
  <dcterms:modified xsi:type="dcterms:W3CDTF">2017-10-26T17:24:22Z</dcterms:modified>
</cp:coreProperties>
</file>